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4" r:id="rId2"/>
  </p:sldMasterIdLst>
  <p:notesMasterIdLst>
    <p:notesMasterId r:id="rId16"/>
  </p:notesMasterIdLst>
  <p:sldIdLst>
    <p:sldId id="257" r:id="rId3"/>
    <p:sldId id="258" r:id="rId4"/>
    <p:sldId id="260" r:id="rId5"/>
    <p:sldId id="256" r:id="rId6"/>
    <p:sldId id="261" r:id="rId7"/>
    <p:sldId id="262" r:id="rId8"/>
    <p:sldId id="263" r:id="rId9"/>
    <p:sldId id="264" r:id="rId10"/>
    <p:sldId id="265" r:id="rId11"/>
    <p:sldId id="266" r:id="rId12"/>
    <p:sldId id="267" r:id="rId13"/>
    <p:sldId id="268" r:id="rId14"/>
    <p:sldId id="276" r:id="rId15"/>
  </p:sldIdLst>
  <p:sldSz cx="14630400" cy="8229600"/>
  <p:notesSz cx="8229600" cy="14630400"/>
  <p:embeddedFontLst>
    <p:embeddedFont>
      <p:font typeface="Calibri" pitchFamily="34" charset="0"/>
      <p:regular r:id="rId17"/>
      <p:bold r:id="rId18"/>
      <p:italic r:id="rId19"/>
      <p:boldItalic r:id="rId20"/>
    </p:embeddedFont>
    <p:embeddedFont>
      <p:font typeface="Gelasio" charset="0"/>
      <p:bold r:id="rId21"/>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85" autoAdjust="0"/>
    <p:restoredTop sz="94610"/>
  </p:normalViewPr>
  <p:slideViewPr>
    <p:cSldViewPr snapToGrid="0" snapToObjects="1">
      <p:cViewPr varScale="1">
        <p:scale>
          <a:sx n="73" d="100"/>
          <a:sy n="73" d="100"/>
        </p:scale>
        <p:origin x="-269" y="-58"/>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3493778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3.png"/><Relationship Id="rId11" Type="http://schemas.openxmlformats.org/officeDocument/2006/relationships/image" Target="../media/image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ext 0"/>
          <p:cNvSpPr/>
          <p:nvPr/>
        </p:nvSpPr>
        <p:spPr>
          <a:xfrm>
            <a:off x="40" y="2767211"/>
            <a:ext cx="5670590" cy="708779"/>
          </a:xfrm>
          <a:prstGeom prst="rect">
            <a:avLst/>
          </a:prstGeom>
          <a:noFill/>
        </p:spPr>
        <p:txBody>
          <a:bodyPr wrap="none" lIns="0" tIns="0" rIns="0" bIns="0" rtlCol="0" anchor="t"/>
          <a:lstStyle/>
          <a:p>
            <a:pPr marL="0" indent="0" algn="l">
              <a:lnSpc>
                <a:spcPts val="5550"/>
              </a:lnSpc>
              <a:buNone/>
            </a:pPr>
            <a:endParaRPr lang="en-US" sz="4450" dirty="0"/>
          </a:p>
        </p:txBody>
      </p:sp>
      <p:pic>
        <p:nvPicPr>
          <p:cNvPr id="3" name="Picture 2"/>
          <p:cNvPicPr>
            <a:picLocks noChangeAspect="1"/>
          </p:cNvPicPr>
          <p:nvPr/>
        </p:nvPicPr>
        <p:blipFill>
          <a:blip r:embed="rId3"/>
          <a:stretch>
            <a:fillRect/>
          </a:stretch>
        </p:blipFill>
        <p:spPr>
          <a:xfrm>
            <a:off x="12295051" y="304800"/>
            <a:ext cx="1578429" cy="1055914"/>
          </a:xfrm>
          <a:prstGeom prst="rect">
            <a:avLst/>
          </a:prstGeom>
        </p:spPr>
      </p:pic>
      <p:sp>
        <p:nvSpPr>
          <p:cNvPr id="5" name="Text Box 4"/>
          <p:cNvSpPr txBox="1"/>
          <p:nvPr/>
        </p:nvSpPr>
        <p:spPr>
          <a:xfrm>
            <a:off x="8826501" y="4917301"/>
            <a:ext cx="4832985" cy="3444240"/>
          </a:xfrm>
          <a:prstGeom prst="rect">
            <a:avLst/>
          </a:prstGeom>
          <a:noFill/>
        </p:spPr>
        <p:txBody>
          <a:bodyPr wrap="square" rtlCol="0" anchor="t">
            <a:noAutofit/>
          </a:bodyPr>
          <a:lstStyle/>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Team Members</a:t>
            </a:r>
          </a:p>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T120100304: Neha K</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T120100309: Namratha R N</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T120100326:Sahana Subhas </a:t>
            </a:r>
            <a:r>
              <a:rPr lang="en-IN" sz="2400" dirty="0" err="1">
                <a:solidFill>
                  <a:schemeClr val="accent1">
                    <a:lumMod val="75000"/>
                  </a:schemeClr>
                </a:solidFill>
                <a:latin typeface="Times New Roman" panose="02020603050405020304" pitchFamily="18" charset="0"/>
                <a:cs typeface="Times New Roman" panose="02020603050405020304" pitchFamily="18" charset="0"/>
                <a:sym typeface="+mn-ea"/>
              </a:rPr>
              <a:t>Nilangi</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T120100327: Prerana </a:t>
            </a:r>
            <a:r>
              <a:rPr lang="en-IN" sz="2400" dirty="0" err="1">
                <a:solidFill>
                  <a:schemeClr val="accent1">
                    <a:lumMod val="75000"/>
                  </a:schemeClr>
                </a:solidFill>
                <a:latin typeface="Times New Roman" panose="02020603050405020304" pitchFamily="18" charset="0"/>
                <a:cs typeface="Times New Roman" panose="02020603050405020304" pitchFamily="18" charset="0"/>
                <a:sym typeface="+mn-ea"/>
              </a:rPr>
              <a:t>Giraddi</a:t>
            </a:r>
            <a:endParaRPr lang="en-IN" sz="2400" dirty="0">
              <a:solidFill>
                <a:schemeClr val="accent1">
                  <a:lumMod val="75000"/>
                </a:schemeClr>
              </a:solidFill>
              <a:latin typeface="Times New Roman" panose="02020603050405020304" pitchFamily="18" charset="0"/>
              <a:cs typeface="Times New Roman" panose="02020603050405020304" pitchFamily="18" charset="0"/>
            </a:endParaRPr>
          </a:p>
          <a:p>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T120100338: </a:t>
            </a:r>
            <a:r>
              <a:rPr lang="en-IN" sz="2400" dirty="0" err="1">
                <a:solidFill>
                  <a:schemeClr val="accent1">
                    <a:lumMod val="75000"/>
                  </a:schemeClr>
                </a:solidFill>
                <a:latin typeface="Times New Roman" panose="02020603050405020304" pitchFamily="18" charset="0"/>
                <a:cs typeface="Times New Roman" panose="02020603050405020304" pitchFamily="18" charset="0"/>
                <a:sym typeface="+mn-ea"/>
              </a:rPr>
              <a:t>Rajnandani</a:t>
            </a:r>
            <a:r>
              <a:rPr lang="en-IN" sz="2400" dirty="0">
                <a:solidFill>
                  <a:schemeClr val="accent1">
                    <a:lumMod val="75000"/>
                  </a:schemeClr>
                </a:solidFill>
                <a:latin typeface="Times New Roman" panose="02020603050405020304" pitchFamily="18" charset="0"/>
                <a:cs typeface="Times New Roman" panose="02020603050405020304" pitchFamily="18" charset="0"/>
                <a:sym typeface="+mn-ea"/>
              </a:rPr>
              <a:t> Sharma</a:t>
            </a:r>
          </a:p>
        </p:txBody>
      </p:sp>
      <p:sp>
        <p:nvSpPr>
          <p:cNvPr id="7" name="Text Box 6"/>
          <p:cNvSpPr txBox="1"/>
          <p:nvPr/>
        </p:nvSpPr>
        <p:spPr>
          <a:xfrm>
            <a:off x="2558415" y="1991360"/>
            <a:ext cx="9513570" cy="775970"/>
          </a:xfrm>
          <a:prstGeom prst="rect">
            <a:avLst/>
          </a:prstGeom>
          <a:noFill/>
        </p:spPr>
        <p:txBody>
          <a:bodyPr wrap="square" rtlCol="0" anchor="t">
            <a:spAutoFit/>
          </a:bodyPr>
          <a:lstStyle/>
          <a:p>
            <a:r>
              <a:rPr lang="en-US" sz="4450" dirty="0">
                <a:solidFill>
                  <a:srgbClr val="312F2B"/>
                </a:solidFill>
                <a:latin typeface="Gelasio" pitchFamily="34" charset="0"/>
                <a:ea typeface="Gelasio" pitchFamily="34" charset="-122"/>
                <a:cs typeface="Gelasio" pitchFamily="34" charset="-120"/>
                <a:sym typeface="+mn-ea"/>
              </a:rPr>
              <a:t>Heart Disease Prediction Model</a:t>
            </a:r>
          </a:p>
        </p:txBody>
      </p:sp>
      <p:sp>
        <p:nvSpPr>
          <p:cNvPr id="8" name="Text Box 7"/>
          <p:cNvSpPr txBox="1"/>
          <p:nvPr/>
        </p:nvSpPr>
        <p:spPr>
          <a:xfrm>
            <a:off x="4460240" y="776605"/>
            <a:ext cx="7315200" cy="768350"/>
          </a:xfrm>
          <a:prstGeom prst="rect">
            <a:avLst/>
          </a:prstGeom>
          <a:noFill/>
        </p:spPr>
        <p:txBody>
          <a:bodyPr wrap="square" rtlCol="0" anchor="t">
            <a:spAutoFit/>
          </a:bodyPr>
          <a:lstStyle/>
          <a:p>
            <a:r>
              <a:rPr lang="en-US" sz="4400" b="1">
                <a:solidFill>
                  <a:srgbClr val="0C3571"/>
                </a:solidFill>
                <a:latin typeface="Times New Roman" panose="02020603050405020304" pitchFamily="18" charset="0"/>
                <a:ea typeface="Anantason Bold"/>
                <a:cs typeface="Times New Roman" panose="02020603050405020304" pitchFamily="18" charset="0"/>
                <a:sym typeface="Anantason Bold"/>
              </a:rPr>
              <a:t>Capstone Project2</a:t>
            </a:r>
            <a:endParaRPr lang="en-US" sz="4400" b="1" dirty="0">
              <a:solidFill>
                <a:srgbClr val="0C3571"/>
              </a:solidFill>
              <a:latin typeface="Times New Roman" panose="02020603050405020304" pitchFamily="18" charset="0"/>
              <a:ea typeface="Anantason Bold"/>
              <a:cs typeface="Times New Roman" panose="02020603050405020304" pitchFamily="18" charset="0"/>
              <a:sym typeface="Anantason Bold"/>
            </a:endParaRPr>
          </a:p>
        </p:txBody>
      </p:sp>
      <p:pic>
        <p:nvPicPr>
          <p:cNvPr id="9" name="Picture 8"/>
          <p:cNvPicPr/>
          <p:nvPr/>
        </p:nvPicPr>
        <p:blipFill>
          <a:blip r:embed="rId4"/>
          <a:stretch>
            <a:fillRect/>
          </a:stretch>
        </p:blipFill>
        <p:spPr>
          <a:xfrm>
            <a:off x="10781665" y="7513955"/>
            <a:ext cx="3848735" cy="715645"/>
          </a:xfrm>
          <a:prstGeom prst="rect">
            <a:avLst/>
          </a:prstGeom>
        </p:spPr>
      </p:pic>
      <p:pic>
        <p:nvPicPr>
          <p:cNvPr id="1026" name="Picture 2" descr="heart disease prediction ...">
            <a:extLst>
              <a:ext uri="{FF2B5EF4-FFF2-40B4-BE49-F238E27FC236}">
                <a16:creationId xmlns="" xmlns:a16="http://schemas.microsoft.com/office/drawing/2014/main" id="{5AF6C65C-AE13-ABD1-FB60-C3A3F9EAC3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7743" y="3392943"/>
            <a:ext cx="4006158" cy="40600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53891" y="513755"/>
            <a:ext cx="7836218" cy="1167527"/>
          </a:xfrm>
          <a:prstGeom prst="rect">
            <a:avLst/>
          </a:prstGeom>
          <a:noFill/>
        </p:spPr>
        <p:txBody>
          <a:bodyPr wrap="square" lIns="0" tIns="0" rIns="0" bIns="0" rtlCol="0" anchor="t"/>
          <a:lstStyle/>
          <a:p>
            <a:pPr marL="0" indent="0" algn="l">
              <a:lnSpc>
                <a:spcPts val="4550"/>
              </a:lnSpc>
              <a:buNone/>
            </a:pPr>
            <a:r>
              <a:rPr lang="en-US" sz="3650" dirty="0">
                <a:solidFill>
                  <a:srgbClr val="312F2B"/>
                </a:solidFill>
                <a:latin typeface="Times New Roman" panose="02020603050405020304" pitchFamily="18" charset="0"/>
                <a:ea typeface="Gelasio" pitchFamily="34" charset="-122"/>
                <a:cs typeface="Times New Roman" panose="02020603050405020304" pitchFamily="18" charset="0"/>
              </a:rPr>
              <a:t>Model Evaluation &amp; Comprehensive Performance Analysis</a:t>
            </a:r>
            <a:endParaRPr lang="en-US" sz="36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3"/>
          <a:stretch>
            <a:fillRect/>
          </a:stretch>
        </p:blipFill>
        <p:spPr>
          <a:xfrm>
            <a:off x="653891" y="2241471"/>
            <a:ext cx="560427" cy="560427"/>
          </a:xfrm>
          <a:prstGeom prst="rect">
            <a:avLst/>
          </a:prstGeom>
        </p:spPr>
      </p:pic>
      <p:sp>
        <p:nvSpPr>
          <p:cNvPr id="5" name="Text 1"/>
          <p:cNvSpPr/>
          <p:nvPr/>
        </p:nvSpPr>
        <p:spPr>
          <a:xfrm>
            <a:off x="1447800" y="2119074"/>
            <a:ext cx="2335292" cy="291822"/>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Gelasio" pitchFamily="34" charset="-122"/>
                <a:cs typeface="Times New Roman" panose="02020603050405020304" pitchFamily="18" charset="0"/>
              </a:rPr>
              <a:t>Performance Metrics</a:t>
            </a:r>
            <a:endParaRPr lang="en-US" sz="1800" b="1" dirty="0">
              <a:latin typeface="Times New Roman" panose="02020603050405020304" pitchFamily="18" charset="0"/>
              <a:cs typeface="Times New Roman" panose="02020603050405020304" pitchFamily="18" charset="0"/>
            </a:endParaRPr>
          </a:p>
        </p:txBody>
      </p:sp>
      <p:sp>
        <p:nvSpPr>
          <p:cNvPr id="6" name="Text 2"/>
          <p:cNvSpPr/>
          <p:nvPr/>
        </p:nvSpPr>
        <p:spPr>
          <a:xfrm>
            <a:off x="1447800" y="2522934"/>
            <a:ext cx="7042309" cy="597694"/>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Comprehensive evaluation using Accuracy, Precision, Recall, F1-Score, and ROC-AUC for holistic model assessment</a:t>
            </a:r>
            <a:endParaRPr lang="en-US" sz="145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4"/>
          <a:stretch>
            <a:fillRect/>
          </a:stretch>
        </p:blipFill>
        <p:spPr>
          <a:xfrm>
            <a:off x="653891" y="3494246"/>
            <a:ext cx="560427" cy="560427"/>
          </a:xfrm>
          <a:prstGeom prst="rect">
            <a:avLst/>
          </a:prstGeom>
        </p:spPr>
      </p:pic>
      <p:sp>
        <p:nvSpPr>
          <p:cNvPr id="8" name="Text 3"/>
          <p:cNvSpPr/>
          <p:nvPr/>
        </p:nvSpPr>
        <p:spPr>
          <a:xfrm>
            <a:off x="1447800" y="3651885"/>
            <a:ext cx="2335292" cy="291822"/>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Gelasio" pitchFamily="34" charset="-122"/>
                <a:cs typeface="Times New Roman" panose="02020603050405020304" pitchFamily="18" charset="0"/>
              </a:rPr>
              <a:t>Error Analysis</a:t>
            </a:r>
            <a:endParaRPr lang="en-US" sz="1800" b="1" dirty="0">
              <a:latin typeface="Times New Roman" panose="02020603050405020304" pitchFamily="18" charset="0"/>
              <a:cs typeface="Times New Roman" panose="02020603050405020304" pitchFamily="18" charset="0"/>
            </a:endParaRPr>
          </a:p>
        </p:txBody>
      </p:sp>
      <p:sp>
        <p:nvSpPr>
          <p:cNvPr id="9" name="Text 4"/>
          <p:cNvSpPr/>
          <p:nvPr/>
        </p:nvSpPr>
        <p:spPr>
          <a:xfrm>
            <a:off x="1447800" y="4055745"/>
            <a:ext cx="7042309" cy="597694"/>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Detailed confusion matrix visualisation enabling thorough analysis of false positives and false negatives</a:t>
            </a:r>
            <a:endParaRPr lang="en-US" sz="145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5"/>
          <a:stretch>
            <a:fillRect/>
          </a:stretch>
        </p:blipFill>
        <p:spPr>
          <a:xfrm>
            <a:off x="653891" y="5027057"/>
            <a:ext cx="560427" cy="560427"/>
          </a:xfrm>
          <a:prstGeom prst="rect">
            <a:avLst/>
          </a:prstGeom>
        </p:spPr>
      </p:pic>
      <p:sp>
        <p:nvSpPr>
          <p:cNvPr id="11" name="Text 5"/>
          <p:cNvSpPr/>
          <p:nvPr/>
        </p:nvSpPr>
        <p:spPr>
          <a:xfrm>
            <a:off x="1447800" y="5184696"/>
            <a:ext cx="2335292" cy="291822"/>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Gelasio" pitchFamily="34" charset="-122"/>
                <a:cs typeface="Times New Roman" panose="02020603050405020304" pitchFamily="18" charset="0"/>
              </a:rPr>
              <a:t>Model Stability</a:t>
            </a:r>
            <a:endParaRPr lang="en-US" sz="1800" b="1" dirty="0">
              <a:latin typeface="Times New Roman" panose="02020603050405020304" pitchFamily="18" charset="0"/>
              <a:cs typeface="Times New Roman" panose="02020603050405020304" pitchFamily="18" charset="0"/>
            </a:endParaRPr>
          </a:p>
        </p:txBody>
      </p:sp>
      <p:sp>
        <p:nvSpPr>
          <p:cNvPr id="12" name="Text 6"/>
          <p:cNvSpPr/>
          <p:nvPr/>
        </p:nvSpPr>
        <p:spPr>
          <a:xfrm>
            <a:off x="1447800" y="5588556"/>
            <a:ext cx="7042309" cy="597694"/>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Cross-validation techniques confirm robust generalisation capability and consistent performance across data subsets</a:t>
            </a:r>
            <a:endParaRPr lang="en-US" sz="145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6"/>
          <a:stretch>
            <a:fillRect/>
          </a:stretch>
        </p:blipFill>
        <p:spPr>
          <a:xfrm>
            <a:off x="653891" y="6559868"/>
            <a:ext cx="560427" cy="560427"/>
          </a:xfrm>
          <a:prstGeom prst="rect">
            <a:avLst/>
          </a:prstGeom>
        </p:spPr>
      </p:pic>
      <p:sp>
        <p:nvSpPr>
          <p:cNvPr id="14" name="Text 7"/>
          <p:cNvSpPr/>
          <p:nvPr/>
        </p:nvSpPr>
        <p:spPr>
          <a:xfrm>
            <a:off x="1447800" y="6717506"/>
            <a:ext cx="2335292" cy="291822"/>
          </a:xfrm>
          <a:prstGeom prst="rect">
            <a:avLst/>
          </a:prstGeom>
          <a:noFill/>
        </p:spPr>
        <p:txBody>
          <a:bodyPr wrap="none" lIns="0" tIns="0" rIns="0" bIns="0" rtlCol="0" anchor="t"/>
          <a:lstStyle/>
          <a:p>
            <a:pPr marL="0" indent="0" algn="l">
              <a:lnSpc>
                <a:spcPts val="2250"/>
              </a:lnSpc>
              <a:buNone/>
            </a:pPr>
            <a:r>
              <a:rPr lang="en-US" sz="1800" b="1" dirty="0">
                <a:solidFill>
                  <a:srgbClr val="272525"/>
                </a:solidFill>
                <a:latin typeface="Times New Roman" panose="02020603050405020304" pitchFamily="18" charset="0"/>
                <a:ea typeface="Gelasio" pitchFamily="34" charset="-122"/>
                <a:cs typeface="Times New Roman" panose="02020603050405020304" pitchFamily="18" charset="0"/>
              </a:rPr>
              <a:t>Explainability</a:t>
            </a:r>
            <a:endParaRPr lang="en-US" sz="1800" b="1" dirty="0">
              <a:latin typeface="Times New Roman" panose="02020603050405020304" pitchFamily="18" charset="0"/>
              <a:cs typeface="Times New Roman" panose="02020603050405020304" pitchFamily="18" charset="0"/>
            </a:endParaRPr>
          </a:p>
        </p:txBody>
      </p:sp>
      <p:sp>
        <p:nvSpPr>
          <p:cNvPr id="15" name="Text 8"/>
          <p:cNvSpPr/>
          <p:nvPr/>
        </p:nvSpPr>
        <p:spPr>
          <a:xfrm>
            <a:off x="1447800" y="7121366"/>
            <a:ext cx="7042309" cy="597694"/>
          </a:xfrm>
          <a:prstGeom prst="rect">
            <a:avLst/>
          </a:prstGeom>
          <a:noFill/>
        </p:spPr>
        <p:txBody>
          <a:bodyPr wrap="square" lIns="0" tIns="0" rIns="0" bIns="0" rtlCol="0" anchor="t"/>
          <a:lstStyle/>
          <a:p>
            <a:pPr marL="0" indent="0" algn="l">
              <a:lnSpc>
                <a:spcPts val="2350"/>
              </a:lnSpc>
              <a:buNone/>
            </a:pPr>
            <a:r>
              <a:rPr lang="en-US" sz="14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SHAP values implementation provides transparent feature impact interpretation for clinical decision support</a:t>
            </a:r>
            <a:endParaRPr lang="en-US" sz="145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7"/>
          <a:stretch>
            <a:fillRect/>
          </a:stretch>
        </p:blipFill>
        <p:spPr>
          <a:xfrm>
            <a:off x="12295051" y="304800"/>
            <a:ext cx="1578429" cy="1055914"/>
          </a:xfrm>
          <a:prstGeom prst="rect">
            <a:avLst/>
          </a:prstGeom>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6349" y="2582526"/>
            <a:ext cx="5657850" cy="2602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73010"/>
          </a:xfrm>
          <a:prstGeom prst="rect">
            <a:avLst/>
          </a:prstGeom>
        </p:spPr>
      </p:pic>
      <p:sp>
        <p:nvSpPr>
          <p:cNvPr id="3" name="Text 0"/>
          <p:cNvSpPr/>
          <p:nvPr/>
        </p:nvSpPr>
        <p:spPr>
          <a:xfrm>
            <a:off x="608409" y="2651046"/>
            <a:ext cx="12671703" cy="543163"/>
          </a:xfrm>
          <a:prstGeom prst="rect">
            <a:avLst/>
          </a:prstGeom>
          <a:noFill/>
        </p:spPr>
        <p:txBody>
          <a:bodyPr wrap="none" lIns="0" tIns="0" rIns="0" bIns="0" rtlCol="0" anchor="t"/>
          <a:lstStyle/>
          <a:p>
            <a:pPr marL="0" indent="0" algn="l">
              <a:lnSpc>
                <a:spcPts val="4250"/>
              </a:lnSpc>
              <a:buNone/>
            </a:pPr>
            <a:r>
              <a:rPr lang="en-US" sz="3400" dirty="0">
                <a:solidFill>
                  <a:srgbClr val="312F2B"/>
                </a:solidFill>
                <a:latin typeface="Times New Roman" panose="02020603050405020304" pitchFamily="18" charset="0"/>
                <a:ea typeface="Gelasio" pitchFamily="34" charset="-122"/>
                <a:cs typeface="Times New Roman" panose="02020603050405020304" pitchFamily="18" charset="0"/>
              </a:rPr>
              <a:t>Production Deployment: </a:t>
            </a:r>
            <a:r>
              <a:rPr lang="en-US" sz="3400" dirty="0" err="1">
                <a:solidFill>
                  <a:srgbClr val="312F2B"/>
                </a:solidFill>
                <a:latin typeface="Times New Roman" panose="02020603050405020304" pitchFamily="18" charset="0"/>
                <a:ea typeface="Gelasio" pitchFamily="34" charset="-122"/>
                <a:cs typeface="Times New Roman" panose="02020603050405020304" pitchFamily="18" charset="0"/>
              </a:rPr>
              <a:t>Streamlit</a:t>
            </a:r>
            <a:r>
              <a:rPr lang="en-US" sz="3400" dirty="0">
                <a:solidFill>
                  <a:srgbClr val="312F2B"/>
                </a:solidFill>
                <a:latin typeface="Times New Roman" panose="02020603050405020304" pitchFamily="18" charset="0"/>
                <a:ea typeface="Gelasio" pitchFamily="34" charset="-122"/>
                <a:cs typeface="Times New Roman" panose="02020603050405020304" pitchFamily="18" charset="0"/>
              </a:rPr>
              <a:t> </a:t>
            </a:r>
            <a:r>
              <a:rPr lang="en-US" sz="3400" dirty="0" smtClean="0">
                <a:solidFill>
                  <a:srgbClr val="312F2B"/>
                </a:solidFill>
                <a:latin typeface="Times New Roman" panose="02020603050405020304" pitchFamily="18" charset="0"/>
                <a:ea typeface="Gelasio" pitchFamily="34" charset="-122"/>
                <a:cs typeface="Times New Roman" panose="02020603050405020304" pitchFamily="18" charset="0"/>
              </a:rPr>
              <a:t>API</a:t>
            </a:r>
            <a:endParaRPr lang="en-US" sz="3400" dirty="0">
              <a:latin typeface="Times New Roman" panose="02020603050405020304" pitchFamily="18" charset="0"/>
              <a:cs typeface="Times New Roman" panose="02020603050405020304" pitchFamily="18" charset="0"/>
            </a:endParaRPr>
          </a:p>
        </p:txBody>
      </p:sp>
      <p:sp>
        <p:nvSpPr>
          <p:cNvPr id="4" name="Shape 1"/>
          <p:cNvSpPr/>
          <p:nvPr/>
        </p:nvSpPr>
        <p:spPr>
          <a:xfrm>
            <a:off x="869156" y="3889534"/>
            <a:ext cx="6359009" cy="173831"/>
          </a:xfrm>
          <a:prstGeom prst="roundRect">
            <a:avLst>
              <a:gd name="adj" fmla="val 42004"/>
            </a:avLst>
          </a:prstGeom>
          <a:solidFill>
            <a:srgbClr val="E8E8E3"/>
          </a:solidFill>
          <a:ln w="7620">
            <a:solidFill>
              <a:srgbClr val="CECEC9"/>
            </a:solidFill>
            <a:prstDash val="solid"/>
          </a:ln>
        </p:spPr>
      </p:sp>
      <p:sp>
        <p:nvSpPr>
          <p:cNvPr id="5" name="Shape 2"/>
          <p:cNvSpPr/>
          <p:nvPr/>
        </p:nvSpPr>
        <p:spPr>
          <a:xfrm>
            <a:off x="608409" y="3715703"/>
            <a:ext cx="521494" cy="521494"/>
          </a:xfrm>
          <a:prstGeom prst="roundRect">
            <a:avLst>
              <a:gd name="adj" fmla="val 87671"/>
            </a:avLst>
          </a:prstGeom>
          <a:solidFill>
            <a:srgbClr val="E8E8E3"/>
          </a:solidFill>
          <a:ln w="7620">
            <a:solidFill>
              <a:srgbClr val="CECEC9"/>
            </a:solidFill>
            <a:prstDash val="solid"/>
          </a:ln>
        </p:spPr>
      </p:sp>
      <p:pic>
        <p:nvPicPr>
          <p:cNvPr id="6" name="Image 1" descr="preencoded.png"/>
          <p:cNvPicPr>
            <a:picLocks noChangeAspect="1"/>
          </p:cNvPicPr>
          <p:nvPr/>
        </p:nvPicPr>
        <p:blipFill>
          <a:blip r:embed="rId4"/>
          <a:stretch>
            <a:fillRect/>
          </a:stretch>
        </p:blipFill>
        <p:spPr>
          <a:xfrm>
            <a:off x="738783" y="3813572"/>
            <a:ext cx="260747" cy="325874"/>
          </a:xfrm>
          <a:prstGeom prst="rect">
            <a:avLst/>
          </a:prstGeom>
        </p:spPr>
      </p:pic>
      <p:sp>
        <p:nvSpPr>
          <p:cNvPr id="7" name="Text 3"/>
          <p:cNvSpPr/>
          <p:nvPr/>
        </p:nvSpPr>
        <p:spPr>
          <a:xfrm>
            <a:off x="782241" y="4411028"/>
            <a:ext cx="2559010" cy="271582"/>
          </a:xfrm>
          <a:prstGeom prst="rect">
            <a:avLst/>
          </a:prstGeom>
          <a:noFill/>
        </p:spPr>
        <p:txBody>
          <a:bodyPr wrap="none" lIns="0" tIns="0" rIns="0" bIns="0" rtlCol="0" anchor="t"/>
          <a:lstStyle/>
          <a:p>
            <a:pPr marL="0" indent="0" algn="l">
              <a:lnSpc>
                <a:spcPts val="2100"/>
              </a:lnSpc>
              <a:buNone/>
            </a:pPr>
            <a:r>
              <a:rPr lang="en-US" sz="1700" b="1" dirty="0">
                <a:solidFill>
                  <a:srgbClr val="272525"/>
                </a:solidFill>
                <a:latin typeface="Times New Roman" panose="02020603050405020304" pitchFamily="18" charset="0"/>
                <a:ea typeface="Gelasio" pitchFamily="34" charset="-122"/>
                <a:cs typeface="Times New Roman" panose="02020603050405020304" pitchFamily="18" charset="0"/>
              </a:rPr>
              <a:t>RESTful API Development</a:t>
            </a:r>
            <a:endParaRPr lang="en-US" sz="1700" b="1" dirty="0">
              <a:latin typeface="Times New Roman" panose="02020603050405020304" pitchFamily="18" charset="0"/>
              <a:cs typeface="Times New Roman" panose="02020603050405020304" pitchFamily="18" charset="0"/>
            </a:endParaRPr>
          </a:p>
        </p:txBody>
      </p:sp>
      <p:sp>
        <p:nvSpPr>
          <p:cNvPr id="8" name="Text 4"/>
          <p:cNvSpPr/>
          <p:nvPr/>
        </p:nvSpPr>
        <p:spPr>
          <a:xfrm>
            <a:off x="782241" y="4786908"/>
            <a:ext cx="6272213" cy="556260"/>
          </a:xfrm>
          <a:prstGeom prst="rect">
            <a:avLst/>
          </a:prstGeom>
          <a:noFill/>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Streamlit-powered API enables real-time heart disease risk prediction with intuitive user interface</a:t>
            </a:r>
            <a:endParaRPr lang="en-US" sz="1350" dirty="0">
              <a:latin typeface="Times New Roman" panose="02020603050405020304" pitchFamily="18" charset="0"/>
              <a:cs typeface="Times New Roman" panose="02020603050405020304" pitchFamily="18" charset="0"/>
            </a:endParaRPr>
          </a:p>
        </p:txBody>
      </p:sp>
      <p:sp>
        <p:nvSpPr>
          <p:cNvPr id="9" name="Shape 5"/>
          <p:cNvSpPr/>
          <p:nvPr/>
        </p:nvSpPr>
        <p:spPr>
          <a:xfrm>
            <a:off x="7662861" y="3889533"/>
            <a:ext cx="6359009" cy="173831"/>
          </a:xfrm>
          <a:prstGeom prst="roundRect">
            <a:avLst>
              <a:gd name="adj" fmla="val 42004"/>
            </a:avLst>
          </a:prstGeom>
          <a:solidFill>
            <a:srgbClr val="E8E8E3"/>
          </a:solidFill>
          <a:ln w="7620">
            <a:solidFill>
              <a:srgbClr val="CECEC9"/>
            </a:solidFill>
            <a:prstDash val="solid"/>
          </a:ln>
        </p:spPr>
      </p:sp>
      <p:sp>
        <p:nvSpPr>
          <p:cNvPr id="10" name="Shape 6"/>
          <p:cNvSpPr/>
          <p:nvPr/>
        </p:nvSpPr>
        <p:spPr>
          <a:xfrm>
            <a:off x="7371104" y="3715701"/>
            <a:ext cx="521494" cy="521494"/>
          </a:xfrm>
          <a:prstGeom prst="roundRect">
            <a:avLst>
              <a:gd name="adj" fmla="val 87671"/>
            </a:avLst>
          </a:prstGeom>
          <a:solidFill>
            <a:srgbClr val="E8E8E3"/>
          </a:solidFill>
          <a:ln w="7620">
            <a:solidFill>
              <a:srgbClr val="CECEC9"/>
            </a:solidFill>
            <a:prstDash val="solid"/>
          </a:ln>
        </p:spPr>
      </p:sp>
      <p:pic>
        <p:nvPicPr>
          <p:cNvPr id="11" name="Image 2" descr="preencoded.png"/>
          <p:cNvPicPr>
            <a:picLocks noChangeAspect="1"/>
          </p:cNvPicPr>
          <p:nvPr/>
        </p:nvPicPr>
        <p:blipFill>
          <a:blip r:embed="rId5"/>
          <a:stretch>
            <a:fillRect/>
          </a:stretch>
        </p:blipFill>
        <p:spPr>
          <a:xfrm>
            <a:off x="7501476" y="3801156"/>
            <a:ext cx="260747" cy="325874"/>
          </a:xfrm>
          <a:prstGeom prst="rect">
            <a:avLst/>
          </a:prstGeom>
        </p:spPr>
      </p:pic>
      <p:sp>
        <p:nvSpPr>
          <p:cNvPr id="12" name="Text 7"/>
          <p:cNvSpPr/>
          <p:nvPr/>
        </p:nvSpPr>
        <p:spPr>
          <a:xfrm>
            <a:off x="7575947" y="4390370"/>
            <a:ext cx="2173010" cy="271582"/>
          </a:xfrm>
          <a:prstGeom prst="rect">
            <a:avLst/>
          </a:prstGeom>
          <a:noFill/>
        </p:spPr>
        <p:txBody>
          <a:bodyPr wrap="none" lIns="0" tIns="0" rIns="0" bIns="0" rtlCol="0" anchor="t"/>
          <a:lstStyle/>
          <a:p>
            <a:pPr marL="0" indent="0" algn="l">
              <a:lnSpc>
                <a:spcPts val="2100"/>
              </a:lnSpc>
              <a:buNone/>
            </a:pPr>
            <a:r>
              <a:rPr lang="en-US" sz="1700" b="1" dirty="0">
                <a:solidFill>
                  <a:srgbClr val="272525"/>
                </a:solidFill>
                <a:latin typeface="Times New Roman" panose="02020603050405020304" pitchFamily="18" charset="0"/>
                <a:ea typeface="Gelasio" pitchFamily="34" charset="-122"/>
                <a:cs typeface="Times New Roman" panose="02020603050405020304" pitchFamily="18" charset="0"/>
              </a:rPr>
              <a:t>Real-Time Processing</a:t>
            </a:r>
            <a:endParaRPr lang="en-US" sz="1700" b="1" dirty="0">
              <a:latin typeface="Times New Roman" panose="02020603050405020304" pitchFamily="18" charset="0"/>
              <a:cs typeface="Times New Roman" panose="02020603050405020304" pitchFamily="18" charset="0"/>
            </a:endParaRPr>
          </a:p>
        </p:txBody>
      </p:sp>
      <p:sp>
        <p:nvSpPr>
          <p:cNvPr id="13" name="Text 8"/>
          <p:cNvSpPr/>
          <p:nvPr/>
        </p:nvSpPr>
        <p:spPr>
          <a:xfrm>
            <a:off x="7557865" y="4786908"/>
            <a:ext cx="6272213" cy="556260"/>
          </a:xfrm>
          <a:prstGeom prst="rect">
            <a:avLst/>
          </a:prstGeom>
          <a:noFill/>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System accepts patient clinical data inputs and returns comprehensive risk probability assessments instantaneously</a:t>
            </a:r>
            <a:endParaRPr lang="en-US" sz="1350" dirty="0">
              <a:latin typeface="Times New Roman" panose="02020603050405020304" pitchFamily="18" charset="0"/>
              <a:cs typeface="Times New Roman" panose="02020603050405020304" pitchFamily="18" charset="0"/>
            </a:endParaRPr>
          </a:p>
        </p:txBody>
      </p:sp>
      <p:sp>
        <p:nvSpPr>
          <p:cNvPr id="19" name="Shape 13"/>
          <p:cNvSpPr/>
          <p:nvPr/>
        </p:nvSpPr>
        <p:spPr>
          <a:xfrm>
            <a:off x="3874949" y="5925524"/>
            <a:ext cx="6359009" cy="173831"/>
          </a:xfrm>
          <a:prstGeom prst="roundRect">
            <a:avLst>
              <a:gd name="adj" fmla="val 42004"/>
            </a:avLst>
          </a:prstGeom>
          <a:solidFill>
            <a:srgbClr val="E8E8E3"/>
          </a:solidFill>
          <a:ln w="7620">
            <a:solidFill>
              <a:srgbClr val="CECEC9"/>
            </a:solidFill>
            <a:prstDash val="solid"/>
          </a:ln>
        </p:spPr>
      </p:sp>
      <p:sp>
        <p:nvSpPr>
          <p:cNvPr id="20" name="Shape 14"/>
          <p:cNvSpPr/>
          <p:nvPr/>
        </p:nvSpPr>
        <p:spPr>
          <a:xfrm>
            <a:off x="3657600" y="5788700"/>
            <a:ext cx="521494" cy="521494"/>
          </a:xfrm>
          <a:prstGeom prst="roundRect">
            <a:avLst>
              <a:gd name="adj" fmla="val 87671"/>
            </a:avLst>
          </a:prstGeom>
          <a:solidFill>
            <a:srgbClr val="E8E8E3"/>
          </a:solidFill>
          <a:ln w="7620">
            <a:solidFill>
              <a:srgbClr val="CECEC9"/>
            </a:solidFill>
            <a:prstDash val="solid"/>
          </a:ln>
        </p:spPr>
      </p:sp>
      <p:pic>
        <p:nvPicPr>
          <p:cNvPr id="21" name="Image 4" descr="preencoded.png"/>
          <p:cNvPicPr>
            <a:picLocks noChangeAspect="1"/>
          </p:cNvPicPr>
          <p:nvPr/>
        </p:nvPicPr>
        <p:blipFill>
          <a:blip r:embed="rId6"/>
          <a:stretch>
            <a:fillRect/>
          </a:stretch>
        </p:blipFill>
        <p:spPr>
          <a:xfrm>
            <a:off x="3768165" y="5849502"/>
            <a:ext cx="260747" cy="325874"/>
          </a:xfrm>
          <a:prstGeom prst="rect">
            <a:avLst/>
          </a:prstGeom>
        </p:spPr>
      </p:pic>
      <p:sp>
        <p:nvSpPr>
          <p:cNvPr id="22" name="Text 15"/>
          <p:cNvSpPr/>
          <p:nvPr/>
        </p:nvSpPr>
        <p:spPr>
          <a:xfrm>
            <a:off x="4048660" y="6326722"/>
            <a:ext cx="2195155" cy="271582"/>
          </a:xfrm>
          <a:prstGeom prst="rect">
            <a:avLst/>
          </a:prstGeom>
          <a:noFill/>
        </p:spPr>
        <p:txBody>
          <a:bodyPr wrap="none" lIns="0" tIns="0" rIns="0" bIns="0" rtlCol="0" anchor="t"/>
          <a:lstStyle/>
          <a:p>
            <a:pPr marL="0" indent="0" algn="l">
              <a:lnSpc>
                <a:spcPts val="2100"/>
              </a:lnSpc>
              <a:buNone/>
            </a:pPr>
            <a:r>
              <a:rPr lang="en-US" sz="1700" b="1" dirty="0">
                <a:solidFill>
                  <a:srgbClr val="272525"/>
                </a:solidFill>
                <a:latin typeface="Times New Roman" panose="02020603050405020304" pitchFamily="18" charset="0"/>
                <a:ea typeface="Gelasio" pitchFamily="34" charset="-122"/>
                <a:cs typeface="Times New Roman" panose="02020603050405020304" pitchFamily="18" charset="0"/>
              </a:rPr>
              <a:t>Healthcare Integration</a:t>
            </a:r>
            <a:endParaRPr lang="en-US" sz="1700" b="1" dirty="0">
              <a:latin typeface="Times New Roman" panose="02020603050405020304" pitchFamily="18" charset="0"/>
              <a:cs typeface="Times New Roman" panose="02020603050405020304" pitchFamily="18" charset="0"/>
            </a:endParaRPr>
          </a:p>
        </p:txBody>
      </p:sp>
      <p:sp>
        <p:nvSpPr>
          <p:cNvPr id="23" name="Text 16"/>
          <p:cNvSpPr/>
          <p:nvPr/>
        </p:nvSpPr>
        <p:spPr>
          <a:xfrm>
            <a:off x="4048660" y="6733916"/>
            <a:ext cx="6272213" cy="556260"/>
          </a:xfrm>
          <a:prstGeom prst="rect">
            <a:avLst/>
          </a:prstGeom>
          <a:noFill/>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Architecture designed for seamless integration with existing hospital information systems and mobile health applications</a:t>
            </a:r>
            <a:endParaRPr lang="en-US" sz="1350" dirty="0">
              <a:latin typeface="Times New Roman" panose="02020603050405020304" pitchFamily="18" charset="0"/>
              <a:cs typeface="Times New Roman" panose="02020603050405020304" pitchFamily="18" charset="0"/>
            </a:endParaRPr>
          </a:p>
        </p:txBody>
      </p:sp>
      <p:pic>
        <p:nvPicPr>
          <p:cNvPr id="24" name="Picture 23"/>
          <p:cNvPicPr>
            <a:picLocks noChangeAspect="1"/>
          </p:cNvPicPr>
          <p:nvPr/>
        </p:nvPicPr>
        <p:blipFill>
          <a:blip r:embed="rId7"/>
          <a:stretch>
            <a:fillRect/>
          </a:stretch>
        </p:blipFill>
        <p:spPr>
          <a:xfrm>
            <a:off x="12295051" y="304800"/>
            <a:ext cx="1578429" cy="1055914"/>
          </a:xfrm>
          <a:prstGeom prst="rect">
            <a:avLst/>
          </a:prstGeom>
        </p:spPr>
      </p:pic>
      <p:pic>
        <p:nvPicPr>
          <p:cNvPr id="25" name="Picture 24"/>
          <p:cNvPicPr/>
          <p:nvPr/>
        </p:nvPicPr>
        <p:blipFill>
          <a:blip r:embed="rId8"/>
          <a:stretch>
            <a:fillRect/>
          </a:stretch>
        </p:blipFill>
        <p:spPr>
          <a:xfrm>
            <a:off x="10781665" y="7513955"/>
            <a:ext cx="3848735" cy="7156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5671" y="679490"/>
            <a:ext cx="7693104" cy="540782"/>
          </a:xfrm>
          <a:prstGeom prst="rect">
            <a:avLst/>
          </a:prstGeom>
          <a:noFill/>
        </p:spPr>
        <p:txBody>
          <a:bodyPr wrap="none" lIns="0" tIns="0" rIns="0" bIns="0" rtlCol="0" anchor="t"/>
          <a:lstStyle/>
          <a:p>
            <a:pPr marL="0" indent="0" algn="l">
              <a:lnSpc>
                <a:spcPts val="4250"/>
              </a:lnSpc>
              <a:buNone/>
            </a:pPr>
            <a:r>
              <a:rPr lang="en-US" sz="3400" dirty="0">
                <a:solidFill>
                  <a:srgbClr val="312F2B"/>
                </a:solidFill>
                <a:latin typeface="Times New Roman" panose="02020603050405020304" pitchFamily="18" charset="0"/>
                <a:ea typeface="Gelasio" pitchFamily="34" charset="-122"/>
                <a:cs typeface="Times New Roman" panose="02020603050405020304" pitchFamily="18" charset="0"/>
              </a:rPr>
              <a:t>Conclusion &amp; Strategic Future Roadmap</a:t>
            </a:r>
            <a:endParaRPr lang="en-US" sz="3400" dirty="0">
              <a:latin typeface="Times New Roman" panose="02020603050405020304" pitchFamily="18" charset="0"/>
              <a:cs typeface="Times New Roman" panose="02020603050405020304" pitchFamily="18" charset="0"/>
            </a:endParaRPr>
          </a:p>
        </p:txBody>
      </p:sp>
      <p:sp>
        <p:nvSpPr>
          <p:cNvPr id="4" name="Shape 1"/>
          <p:cNvSpPr/>
          <p:nvPr/>
        </p:nvSpPr>
        <p:spPr>
          <a:xfrm>
            <a:off x="605671" y="1479828"/>
            <a:ext cx="7932658" cy="1704261"/>
          </a:xfrm>
          <a:prstGeom prst="roundRect">
            <a:avLst>
              <a:gd name="adj" fmla="val 4265"/>
            </a:avLst>
          </a:prstGeom>
          <a:solidFill>
            <a:srgbClr val="E8E8E3"/>
          </a:solidFill>
          <a:ln w="7620">
            <a:solidFill>
              <a:srgbClr val="E5E5E0"/>
            </a:solidFill>
            <a:prstDash val="solid"/>
          </a:ln>
        </p:spPr>
      </p:sp>
      <p:sp>
        <p:nvSpPr>
          <p:cNvPr id="5" name="Shape 2"/>
          <p:cNvSpPr/>
          <p:nvPr/>
        </p:nvSpPr>
        <p:spPr>
          <a:xfrm>
            <a:off x="786289" y="1660446"/>
            <a:ext cx="519113" cy="519113"/>
          </a:xfrm>
          <a:prstGeom prst="roundRect">
            <a:avLst>
              <a:gd name="adj" fmla="val 17612900"/>
            </a:avLst>
          </a:prstGeom>
          <a:solidFill>
            <a:srgbClr val="E5E5E0"/>
          </a:solidFill>
        </p:spPr>
      </p:sp>
      <p:pic>
        <p:nvPicPr>
          <p:cNvPr id="6" name="Image 1" descr="preencoded.png"/>
          <p:cNvPicPr>
            <a:picLocks noChangeAspect="1"/>
          </p:cNvPicPr>
          <p:nvPr/>
        </p:nvPicPr>
        <p:blipFill>
          <a:blip r:embed="rId4"/>
          <a:stretch>
            <a:fillRect/>
          </a:stretch>
        </p:blipFill>
        <p:spPr>
          <a:xfrm>
            <a:off x="929045" y="1774031"/>
            <a:ext cx="233601" cy="291941"/>
          </a:xfrm>
          <a:prstGeom prst="rect">
            <a:avLst/>
          </a:prstGeom>
        </p:spPr>
      </p:pic>
      <p:sp>
        <p:nvSpPr>
          <p:cNvPr id="7" name="Text 3"/>
          <p:cNvSpPr/>
          <p:nvPr/>
        </p:nvSpPr>
        <p:spPr>
          <a:xfrm>
            <a:off x="786289" y="2352556"/>
            <a:ext cx="2163128" cy="270391"/>
          </a:xfrm>
          <a:prstGeom prst="rect">
            <a:avLst/>
          </a:prstGeom>
          <a:noFill/>
        </p:spPr>
        <p:txBody>
          <a:bodyPr wrap="none" lIns="0" tIns="0" rIns="0" bIns="0" rtlCol="0" anchor="t"/>
          <a:lstStyle/>
          <a:p>
            <a:pPr marL="0" indent="0" algn="l">
              <a:lnSpc>
                <a:spcPts val="2100"/>
              </a:lnSpc>
              <a:buNone/>
            </a:pPr>
            <a:r>
              <a:rPr lang="en-US" sz="1700" b="1" dirty="0">
                <a:solidFill>
                  <a:srgbClr val="272525"/>
                </a:solidFill>
                <a:latin typeface="Times New Roman" panose="02020603050405020304" pitchFamily="18" charset="0"/>
                <a:ea typeface="Gelasio" pitchFamily="34" charset="-122"/>
                <a:cs typeface="Times New Roman" panose="02020603050405020304" pitchFamily="18" charset="0"/>
              </a:rPr>
              <a:t>Project Success</a:t>
            </a:r>
            <a:endParaRPr lang="en-US" sz="1700" b="1" dirty="0">
              <a:latin typeface="Times New Roman" panose="02020603050405020304" pitchFamily="18" charset="0"/>
              <a:cs typeface="Times New Roman" panose="02020603050405020304" pitchFamily="18" charset="0"/>
            </a:endParaRPr>
          </a:p>
        </p:txBody>
      </p:sp>
      <p:sp>
        <p:nvSpPr>
          <p:cNvPr id="8" name="Text 4"/>
          <p:cNvSpPr/>
          <p:nvPr/>
        </p:nvSpPr>
        <p:spPr>
          <a:xfrm>
            <a:off x="786289" y="2726769"/>
            <a:ext cx="7571423" cy="276701"/>
          </a:xfrm>
          <a:prstGeom prst="rect">
            <a:avLst/>
          </a:prstGeom>
          <a:noFill/>
        </p:spPr>
        <p:txBody>
          <a:bodyPr wrap="non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Delivered highly accurate, clinically interpretable heart disease prediction model with </a:t>
            </a:r>
            <a:r>
              <a:rPr lang="en-US" sz="1350" dirty="0" smtClean="0">
                <a:solidFill>
                  <a:srgbClr val="272525"/>
                </a:solidFill>
                <a:latin typeface="Times New Roman" panose="02020603050405020304" pitchFamily="18" charset="0"/>
                <a:ea typeface="Lato" panose="020F0802020204030203" pitchFamily="34" charset="-122"/>
                <a:cs typeface="Times New Roman" panose="02020603050405020304" pitchFamily="18" charset="0"/>
              </a:rPr>
              <a:t>68% </a:t>
            </a: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accuracy</a:t>
            </a:r>
            <a:endParaRPr lang="en-US" sz="1350" dirty="0">
              <a:latin typeface="Times New Roman" panose="02020603050405020304" pitchFamily="18" charset="0"/>
              <a:cs typeface="Times New Roman" panose="02020603050405020304" pitchFamily="18" charset="0"/>
            </a:endParaRPr>
          </a:p>
        </p:txBody>
      </p:sp>
      <p:sp>
        <p:nvSpPr>
          <p:cNvPr id="9" name="Shape 5"/>
          <p:cNvSpPr/>
          <p:nvPr/>
        </p:nvSpPr>
        <p:spPr>
          <a:xfrm>
            <a:off x="605671" y="3357086"/>
            <a:ext cx="7932658" cy="1704261"/>
          </a:xfrm>
          <a:prstGeom prst="roundRect">
            <a:avLst>
              <a:gd name="adj" fmla="val 4265"/>
            </a:avLst>
          </a:prstGeom>
          <a:solidFill>
            <a:srgbClr val="E8E8E3"/>
          </a:solidFill>
          <a:ln w="7620">
            <a:solidFill>
              <a:srgbClr val="E5E5E0"/>
            </a:solidFill>
            <a:prstDash val="solid"/>
          </a:ln>
        </p:spPr>
      </p:sp>
      <p:sp>
        <p:nvSpPr>
          <p:cNvPr id="10" name="Shape 6"/>
          <p:cNvSpPr/>
          <p:nvPr/>
        </p:nvSpPr>
        <p:spPr>
          <a:xfrm>
            <a:off x="786289" y="3537704"/>
            <a:ext cx="519113" cy="519113"/>
          </a:xfrm>
          <a:prstGeom prst="roundRect">
            <a:avLst>
              <a:gd name="adj" fmla="val 17612900"/>
            </a:avLst>
          </a:prstGeom>
          <a:solidFill>
            <a:srgbClr val="E5E5E0"/>
          </a:solidFill>
        </p:spPr>
      </p:sp>
      <p:pic>
        <p:nvPicPr>
          <p:cNvPr id="11" name="Image 2" descr="preencoded.png"/>
          <p:cNvPicPr>
            <a:picLocks noChangeAspect="1"/>
          </p:cNvPicPr>
          <p:nvPr/>
        </p:nvPicPr>
        <p:blipFill>
          <a:blip r:embed="rId5"/>
          <a:stretch>
            <a:fillRect/>
          </a:stretch>
        </p:blipFill>
        <p:spPr>
          <a:xfrm>
            <a:off x="929045" y="3651290"/>
            <a:ext cx="233601" cy="291941"/>
          </a:xfrm>
          <a:prstGeom prst="rect">
            <a:avLst/>
          </a:prstGeom>
        </p:spPr>
      </p:pic>
      <p:sp>
        <p:nvSpPr>
          <p:cNvPr id="12" name="Text 7"/>
          <p:cNvSpPr/>
          <p:nvPr/>
        </p:nvSpPr>
        <p:spPr>
          <a:xfrm>
            <a:off x="786289" y="4229814"/>
            <a:ext cx="2163128" cy="270391"/>
          </a:xfrm>
          <a:prstGeom prst="rect">
            <a:avLst/>
          </a:prstGeom>
          <a:noFill/>
        </p:spPr>
        <p:txBody>
          <a:bodyPr wrap="none" lIns="0" tIns="0" rIns="0" bIns="0" rtlCol="0" anchor="t"/>
          <a:lstStyle/>
          <a:p>
            <a:pPr marL="0" indent="0" algn="l">
              <a:lnSpc>
                <a:spcPts val="2100"/>
              </a:lnSpc>
              <a:buNone/>
            </a:pPr>
            <a:r>
              <a:rPr lang="en-US" sz="1700" b="1" dirty="0">
                <a:solidFill>
                  <a:srgbClr val="272525"/>
                </a:solidFill>
                <a:latin typeface="Times New Roman" panose="02020603050405020304" pitchFamily="18" charset="0"/>
                <a:ea typeface="Gelasio" pitchFamily="34" charset="-122"/>
                <a:cs typeface="Times New Roman" panose="02020603050405020304" pitchFamily="18" charset="0"/>
              </a:rPr>
              <a:t>Clinical Impact</a:t>
            </a:r>
            <a:endParaRPr lang="en-US" sz="1700" b="1" dirty="0">
              <a:latin typeface="Times New Roman" panose="02020603050405020304" pitchFamily="18" charset="0"/>
              <a:cs typeface="Times New Roman" panose="02020603050405020304" pitchFamily="18" charset="0"/>
            </a:endParaRPr>
          </a:p>
        </p:txBody>
      </p:sp>
      <p:sp>
        <p:nvSpPr>
          <p:cNvPr id="13" name="Text 8"/>
          <p:cNvSpPr/>
          <p:nvPr/>
        </p:nvSpPr>
        <p:spPr>
          <a:xfrm>
            <a:off x="786289" y="4604028"/>
            <a:ext cx="7571423" cy="276701"/>
          </a:xfrm>
          <a:prstGeom prst="rect">
            <a:avLst/>
          </a:prstGeom>
          <a:noFill/>
        </p:spPr>
        <p:txBody>
          <a:bodyPr wrap="non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Enables early diagnosis capability, potentially reducing mortality rates and healthcare system costs</a:t>
            </a:r>
            <a:endParaRPr lang="en-US" sz="1350" dirty="0">
              <a:latin typeface="Times New Roman" panose="02020603050405020304" pitchFamily="18" charset="0"/>
              <a:cs typeface="Times New Roman" panose="02020603050405020304" pitchFamily="18" charset="0"/>
            </a:endParaRPr>
          </a:p>
        </p:txBody>
      </p:sp>
      <p:sp>
        <p:nvSpPr>
          <p:cNvPr id="14" name="Text 9"/>
          <p:cNvSpPr/>
          <p:nvPr/>
        </p:nvSpPr>
        <p:spPr>
          <a:xfrm>
            <a:off x="605671" y="5320903"/>
            <a:ext cx="2690574" cy="270391"/>
          </a:xfrm>
          <a:prstGeom prst="rect">
            <a:avLst/>
          </a:prstGeom>
          <a:noFill/>
        </p:spPr>
        <p:txBody>
          <a:bodyPr wrap="none" lIns="0" tIns="0" rIns="0" bIns="0" rtlCol="0" anchor="t"/>
          <a:lstStyle/>
          <a:p>
            <a:pPr marL="0" indent="0" algn="l">
              <a:lnSpc>
                <a:spcPts val="2100"/>
              </a:lnSpc>
              <a:buNone/>
            </a:pPr>
            <a:r>
              <a:rPr lang="en-US" sz="1700" b="1" dirty="0">
                <a:solidFill>
                  <a:srgbClr val="312F2B"/>
                </a:solidFill>
                <a:latin typeface="Times New Roman" panose="02020603050405020304" pitchFamily="18" charset="0"/>
                <a:ea typeface="Gelasio" pitchFamily="34" charset="-122"/>
                <a:cs typeface="Times New Roman" panose="02020603050405020304" pitchFamily="18" charset="0"/>
              </a:rPr>
              <a:t>Future Enhancement Vision</a:t>
            </a:r>
            <a:endParaRPr lang="en-US" sz="1700" b="1" dirty="0">
              <a:latin typeface="Times New Roman" panose="02020603050405020304" pitchFamily="18" charset="0"/>
              <a:cs typeface="Times New Roman" panose="02020603050405020304" pitchFamily="18" charset="0"/>
            </a:endParaRPr>
          </a:p>
        </p:txBody>
      </p:sp>
      <p:sp>
        <p:nvSpPr>
          <p:cNvPr id="15" name="Text 10"/>
          <p:cNvSpPr/>
          <p:nvPr/>
        </p:nvSpPr>
        <p:spPr>
          <a:xfrm>
            <a:off x="605671" y="5850850"/>
            <a:ext cx="7932658" cy="276701"/>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Integration of real-time wearable sensor data for continuous monitoring</a:t>
            </a:r>
            <a:endParaRPr lang="en-US" sz="1350" dirty="0">
              <a:latin typeface="Times New Roman" panose="02020603050405020304" pitchFamily="18" charset="0"/>
              <a:cs typeface="Times New Roman" panose="02020603050405020304" pitchFamily="18" charset="0"/>
            </a:endParaRPr>
          </a:p>
        </p:txBody>
      </p:sp>
      <p:sp>
        <p:nvSpPr>
          <p:cNvPr id="16" name="Text 11"/>
          <p:cNvSpPr/>
          <p:nvPr/>
        </p:nvSpPr>
        <p:spPr>
          <a:xfrm>
            <a:off x="605671" y="6188035"/>
            <a:ext cx="7932658" cy="276701"/>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Expansion of dataset diversity across global populations and demographics</a:t>
            </a:r>
            <a:endParaRPr lang="en-US" sz="1350" dirty="0">
              <a:latin typeface="Times New Roman" panose="02020603050405020304" pitchFamily="18" charset="0"/>
              <a:cs typeface="Times New Roman" panose="02020603050405020304" pitchFamily="18" charset="0"/>
            </a:endParaRPr>
          </a:p>
        </p:txBody>
      </p:sp>
      <p:sp>
        <p:nvSpPr>
          <p:cNvPr id="17" name="Text 12"/>
          <p:cNvSpPr/>
          <p:nvPr/>
        </p:nvSpPr>
        <p:spPr>
          <a:xfrm>
            <a:off x="605671" y="6525220"/>
            <a:ext cx="7932658" cy="276701"/>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Clinical deployment partnerships to assist healthcare professionals worldwide</a:t>
            </a:r>
            <a:endParaRPr lang="en-US" sz="1350" dirty="0">
              <a:latin typeface="Times New Roman" panose="02020603050405020304" pitchFamily="18" charset="0"/>
              <a:cs typeface="Times New Roman" panose="02020603050405020304" pitchFamily="18" charset="0"/>
            </a:endParaRPr>
          </a:p>
        </p:txBody>
      </p:sp>
      <p:sp>
        <p:nvSpPr>
          <p:cNvPr id="18" name="Text 13"/>
          <p:cNvSpPr/>
          <p:nvPr/>
        </p:nvSpPr>
        <p:spPr>
          <a:xfrm>
            <a:off x="605671" y="6996589"/>
            <a:ext cx="7932658" cy="553403"/>
          </a:xfrm>
          <a:prstGeom prst="rect">
            <a:avLst/>
          </a:prstGeom>
          <a:noFill/>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This groundbreaking model represents a significant step towards predictive healthcare, transforming how we approach cardiovascular disease prevention and patient care globally.</a:t>
            </a:r>
            <a:endParaRPr lang="en-US" sz="1350" dirty="0">
              <a:latin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6"/>
          <a:stretch>
            <a:fillRect/>
          </a:stretch>
        </p:blipFill>
        <p:spPr>
          <a:xfrm>
            <a:off x="12295051" y="304800"/>
            <a:ext cx="1578429" cy="105591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p:spPr>
        <p:txBody>
          <a:bodyPr wrap="none" lIns="0" tIns="0" rIns="0" bIns="0" rtlCol="0" anchor="t"/>
          <a:lstStyle/>
          <a:p>
            <a:pPr marL="0" indent="0" algn="l">
              <a:lnSpc>
                <a:spcPts val="5550"/>
              </a:lnSpc>
              <a:buNone/>
            </a:pPr>
            <a:endParaRPr lang="en-US" sz="4450" dirty="0"/>
          </a:p>
        </p:txBody>
      </p:sp>
      <p:pic>
        <p:nvPicPr>
          <p:cNvPr id="3" name="Picture 2"/>
          <p:cNvPicPr>
            <a:picLocks noChangeAspect="1"/>
          </p:cNvPicPr>
          <p:nvPr/>
        </p:nvPicPr>
        <p:blipFill>
          <a:blip r:embed="rId3"/>
          <a:stretch>
            <a:fillRect/>
          </a:stretch>
        </p:blipFill>
        <p:spPr>
          <a:xfrm>
            <a:off x="12295051" y="304800"/>
            <a:ext cx="1578429" cy="1055914"/>
          </a:xfrm>
          <a:prstGeom prst="rect">
            <a:avLst/>
          </a:prstGeom>
        </p:spPr>
      </p:pic>
      <p:sp>
        <p:nvSpPr>
          <p:cNvPr id="5" name="TextBox 4"/>
          <p:cNvSpPr txBox="1"/>
          <p:nvPr/>
        </p:nvSpPr>
        <p:spPr>
          <a:xfrm>
            <a:off x="1023257" y="2490281"/>
            <a:ext cx="10384971" cy="1877437"/>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algn="ctr"/>
            <a:r>
              <a:rPr lang="en-IN" sz="8000" dirty="0">
                <a:solidFill>
                  <a:schemeClr val="accent1">
                    <a:lumMod val="75000"/>
                  </a:schemeClr>
                </a:solidFill>
                <a:latin typeface="Times New Roman" panose="02020603050405020304" pitchFamily="18" charset="0"/>
                <a:cs typeface="Times New Roman" panose="02020603050405020304" pitchFamily="18" charset="0"/>
              </a:rPr>
              <a:t>Any Queries ???</a:t>
            </a:r>
            <a:endParaRPr lang="en-IN" sz="4000" dirty="0">
              <a:solidFill>
                <a:schemeClr val="accent1">
                  <a:lumMod val="75000"/>
                </a:schemeClr>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4"/>
          <a:stretch>
            <a:fillRect/>
          </a:stretch>
        </p:blipFill>
        <p:spPr>
          <a:xfrm>
            <a:off x="10781665" y="7513955"/>
            <a:ext cx="3848735" cy="7156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p:spPr>
        <p:txBody>
          <a:bodyPr wrap="none" lIns="0" tIns="0" rIns="0" bIns="0" rtlCol="0" anchor="t"/>
          <a:lstStyle/>
          <a:p>
            <a:pPr marL="0" indent="0" algn="l">
              <a:lnSpc>
                <a:spcPts val="5550"/>
              </a:lnSpc>
              <a:buNone/>
            </a:pPr>
            <a:endParaRPr lang="en-US" sz="4450" dirty="0"/>
          </a:p>
        </p:txBody>
      </p:sp>
      <p:sp>
        <p:nvSpPr>
          <p:cNvPr id="3" name="Text Box 2"/>
          <p:cNvSpPr txBox="1"/>
          <p:nvPr/>
        </p:nvSpPr>
        <p:spPr>
          <a:xfrm>
            <a:off x="1365885" y="948055"/>
            <a:ext cx="11617960" cy="6243955"/>
          </a:xfrm>
          <a:prstGeom prst="rect">
            <a:avLst/>
          </a:prstGeom>
          <a:noFill/>
        </p:spPr>
        <p:txBody>
          <a:bodyPr wrap="square" rtlCol="0" anchor="t">
            <a:noAutofit/>
          </a:bodyPr>
          <a:lstStyle/>
          <a:p>
            <a:r>
              <a:rPr lang="en-IN" sz="4000" dirty="0">
                <a:latin typeface="Times New Roman" panose="02020603050405020304" pitchFamily="18" charset="0"/>
                <a:cs typeface="Times New Roman" panose="02020603050405020304" pitchFamily="18" charset="0"/>
                <a:sym typeface="+mn-ea"/>
              </a:rPr>
              <a:t>Table of Contents</a:t>
            </a:r>
            <a:endParaRPr lang="en-IN" sz="4000"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Problem Statement</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Overview of the Project</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Data generation &amp; Loading</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Data Exploration &amp; Understanding</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Exploratory Data Analysis</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Data Preprocessing &amp; Feature Engineering</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Model Building &amp; Training</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Model Evaluation &amp; Performance Analysis</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Stream API Deployment</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Docker Deployment</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800" dirty="0">
                <a:solidFill>
                  <a:schemeClr val="accent1">
                    <a:lumMod val="75000"/>
                  </a:schemeClr>
                </a:solidFill>
                <a:latin typeface="Times New Roman" panose="02020603050405020304" pitchFamily="18" charset="0"/>
                <a:cs typeface="Times New Roman" panose="02020603050405020304" pitchFamily="18" charset="0"/>
                <a:sym typeface="+mn-ea"/>
              </a:rPr>
              <a:t>Conclusion</a:t>
            </a:r>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a:p>
            <a:endParaRPr lang="en-IN" sz="28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3"/>
          <a:stretch>
            <a:fillRect/>
          </a:stretch>
        </p:blipFill>
        <p:spPr>
          <a:xfrm>
            <a:off x="10781665" y="7513955"/>
            <a:ext cx="3848735" cy="7156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3427" y="763429"/>
            <a:ext cx="7637145" cy="1345406"/>
          </a:xfrm>
          <a:prstGeom prst="rect">
            <a:avLst/>
          </a:prstGeom>
          <a:noFill/>
        </p:spPr>
        <p:txBody>
          <a:bodyPr wrap="square" lIns="0" tIns="0" rIns="0" bIns="0" rtlCol="0" anchor="t"/>
          <a:lstStyle/>
          <a:p>
            <a:pPr marL="0" indent="0" algn="l">
              <a:lnSpc>
                <a:spcPts val="5250"/>
              </a:lnSpc>
              <a:buNone/>
            </a:pPr>
            <a:r>
              <a:rPr lang="en-US" sz="4200" dirty="0">
                <a:solidFill>
                  <a:srgbClr val="312F2B"/>
                </a:solidFill>
                <a:latin typeface="Times New Roman" panose="02020603050405020304" pitchFamily="18" charset="0"/>
                <a:ea typeface="Gelasio" pitchFamily="34" charset="-122"/>
                <a:cs typeface="Times New Roman" panose="02020603050405020304" pitchFamily="18" charset="0"/>
              </a:rPr>
              <a:t>Problem Statement &amp; Clinical Motivation</a:t>
            </a:r>
            <a:endParaRPr lang="en-US" sz="4200" dirty="0">
              <a:latin typeface="Times New Roman" panose="02020603050405020304" pitchFamily="18" charset="0"/>
              <a:cs typeface="Times New Roman" panose="02020603050405020304" pitchFamily="18" charset="0"/>
            </a:endParaRPr>
          </a:p>
        </p:txBody>
      </p:sp>
      <p:sp>
        <p:nvSpPr>
          <p:cNvPr id="4" name="Shape 1"/>
          <p:cNvSpPr/>
          <p:nvPr/>
        </p:nvSpPr>
        <p:spPr>
          <a:xfrm>
            <a:off x="753427" y="2431733"/>
            <a:ext cx="3710940" cy="1944172"/>
          </a:xfrm>
          <a:prstGeom prst="roundRect">
            <a:avLst>
              <a:gd name="adj" fmla="val 4650"/>
            </a:avLst>
          </a:prstGeom>
          <a:solidFill>
            <a:srgbClr val="E8E8E3"/>
          </a:solidFill>
          <a:ln w="7620">
            <a:solidFill>
              <a:srgbClr val="CECEC9"/>
            </a:solidFill>
            <a:prstDash val="solid"/>
          </a:ln>
        </p:spPr>
      </p:sp>
      <p:sp>
        <p:nvSpPr>
          <p:cNvPr id="5" name="Text 2"/>
          <p:cNvSpPr/>
          <p:nvPr/>
        </p:nvSpPr>
        <p:spPr>
          <a:xfrm>
            <a:off x="976312" y="2654617"/>
            <a:ext cx="2690812" cy="336352"/>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Gelasio" pitchFamily="34" charset="-122"/>
                <a:cs typeface="Times New Roman" panose="02020603050405020304" pitchFamily="18" charset="0"/>
              </a:rPr>
              <a:t>Global Health Crisis</a:t>
            </a:r>
            <a:endParaRPr lang="en-US" sz="2100" b="1" dirty="0">
              <a:latin typeface="Times New Roman" panose="02020603050405020304" pitchFamily="18" charset="0"/>
              <a:cs typeface="Times New Roman" panose="02020603050405020304" pitchFamily="18" charset="0"/>
            </a:endParaRPr>
          </a:p>
        </p:txBody>
      </p:sp>
      <p:sp>
        <p:nvSpPr>
          <p:cNvPr id="6" name="Text 3"/>
          <p:cNvSpPr/>
          <p:nvPr/>
        </p:nvSpPr>
        <p:spPr>
          <a:xfrm>
            <a:off x="976312" y="3120033"/>
            <a:ext cx="3265170" cy="1032986"/>
          </a:xfrm>
          <a:prstGeom prst="rect">
            <a:avLst/>
          </a:prstGeom>
          <a:noFill/>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17.5 million deaths annually from cardiovascular diseases worldwide (WHO, 2025)</a:t>
            </a:r>
            <a:endParaRPr lang="en-US" sz="1650" dirty="0">
              <a:latin typeface="Times New Roman" panose="02020603050405020304" pitchFamily="18" charset="0"/>
              <a:cs typeface="Times New Roman" panose="02020603050405020304" pitchFamily="18" charset="0"/>
            </a:endParaRPr>
          </a:p>
        </p:txBody>
      </p:sp>
      <p:sp>
        <p:nvSpPr>
          <p:cNvPr id="7" name="Shape 4"/>
          <p:cNvSpPr/>
          <p:nvPr/>
        </p:nvSpPr>
        <p:spPr>
          <a:xfrm>
            <a:off x="4679633" y="2431733"/>
            <a:ext cx="3710940" cy="1944172"/>
          </a:xfrm>
          <a:prstGeom prst="roundRect">
            <a:avLst>
              <a:gd name="adj" fmla="val 4650"/>
            </a:avLst>
          </a:prstGeom>
          <a:solidFill>
            <a:srgbClr val="E8E8E3"/>
          </a:solidFill>
          <a:ln w="7620">
            <a:solidFill>
              <a:srgbClr val="CECEC9"/>
            </a:solidFill>
            <a:prstDash val="solid"/>
          </a:ln>
        </p:spPr>
      </p:sp>
      <p:sp>
        <p:nvSpPr>
          <p:cNvPr id="8" name="Text 5"/>
          <p:cNvSpPr/>
          <p:nvPr/>
        </p:nvSpPr>
        <p:spPr>
          <a:xfrm>
            <a:off x="4902518" y="2654617"/>
            <a:ext cx="2690812" cy="336352"/>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Gelasio" pitchFamily="34" charset="-122"/>
                <a:cs typeface="Times New Roman" panose="02020603050405020304" pitchFamily="18" charset="0"/>
              </a:rPr>
              <a:t>Diagnostic Challenges</a:t>
            </a:r>
            <a:endParaRPr lang="en-US" sz="2100" b="1" dirty="0">
              <a:latin typeface="Times New Roman" panose="02020603050405020304" pitchFamily="18" charset="0"/>
              <a:cs typeface="Times New Roman" panose="02020603050405020304" pitchFamily="18" charset="0"/>
            </a:endParaRPr>
          </a:p>
        </p:txBody>
      </p:sp>
      <p:sp>
        <p:nvSpPr>
          <p:cNvPr id="9" name="Text 6"/>
          <p:cNvSpPr/>
          <p:nvPr/>
        </p:nvSpPr>
        <p:spPr>
          <a:xfrm>
            <a:off x="4902518" y="3120033"/>
            <a:ext cx="3265170" cy="1032986"/>
          </a:xfrm>
          <a:prstGeom prst="rect">
            <a:avLst/>
          </a:prstGeom>
          <a:noFill/>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Manual diagnosis is time-intensive, subjective, and prone to human error in risk assessment</a:t>
            </a:r>
            <a:endParaRPr lang="en-US" sz="1650" dirty="0">
              <a:latin typeface="Times New Roman" panose="02020603050405020304" pitchFamily="18" charset="0"/>
              <a:cs typeface="Times New Roman" panose="02020603050405020304" pitchFamily="18" charset="0"/>
            </a:endParaRPr>
          </a:p>
        </p:txBody>
      </p:sp>
      <p:sp>
        <p:nvSpPr>
          <p:cNvPr id="10" name="Shape 7"/>
          <p:cNvSpPr/>
          <p:nvPr/>
        </p:nvSpPr>
        <p:spPr>
          <a:xfrm>
            <a:off x="753427" y="4591169"/>
            <a:ext cx="7637145" cy="1599843"/>
          </a:xfrm>
          <a:prstGeom prst="roundRect">
            <a:avLst>
              <a:gd name="adj" fmla="val 5651"/>
            </a:avLst>
          </a:prstGeom>
          <a:solidFill>
            <a:srgbClr val="E8E8E3"/>
          </a:solidFill>
          <a:ln w="7620">
            <a:solidFill>
              <a:srgbClr val="CECEC9"/>
            </a:solidFill>
            <a:prstDash val="solid"/>
          </a:ln>
        </p:spPr>
      </p:sp>
      <p:sp>
        <p:nvSpPr>
          <p:cNvPr id="11" name="Text 8"/>
          <p:cNvSpPr/>
          <p:nvPr/>
        </p:nvSpPr>
        <p:spPr>
          <a:xfrm>
            <a:off x="976312" y="4814054"/>
            <a:ext cx="2690812" cy="336352"/>
          </a:xfrm>
          <a:prstGeom prst="rect">
            <a:avLst/>
          </a:prstGeom>
          <a:noFill/>
        </p:spPr>
        <p:txBody>
          <a:bodyPr wrap="none" lIns="0" tIns="0" rIns="0" bIns="0" rtlCol="0" anchor="t"/>
          <a:lstStyle/>
          <a:p>
            <a:pPr marL="0" indent="0" algn="l">
              <a:lnSpc>
                <a:spcPts val="2600"/>
              </a:lnSpc>
              <a:buNone/>
            </a:pPr>
            <a:r>
              <a:rPr lang="en-US" sz="2100" b="1" dirty="0">
                <a:solidFill>
                  <a:srgbClr val="272525"/>
                </a:solidFill>
                <a:latin typeface="Times New Roman" panose="02020603050405020304" pitchFamily="18" charset="0"/>
                <a:ea typeface="Gelasio" pitchFamily="34" charset="-122"/>
                <a:cs typeface="Times New Roman" panose="02020603050405020304" pitchFamily="18" charset="0"/>
              </a:rPr>
              <a:t>Data Complexity</a:t>
            </a:r>
            <a:endParaRPr lang="en-US" sz="2100" b="1" dirty="0">
              <a:latin typeface="Times New Roman" panose="02020603050405020304" pitchFamily="18" charset="0"/>
              <a:cs typeface="Times New Roman" panose="02020603050405020304" pitchFamily="18" charset="0"/>
            </a:endParaRPr>
          </a:p>
        </p:txBody>
      </p:sp>
      <p:sp>
        <p:nvSpPr>
          <p:cNvPr id="12" name="Text 9"/>
          <p:cNvSpPr/>
          <p:nvPr/>
        </p:nvSpPr>
        <p:spPr>
          <a:xfrm>
            <a:off x="976312" y="5279469"/>
            <a:ext cx="7191375" cy="688658"/>
          </a:xfrm>
          <a:prstGeom prst="rect">
            <a:avLst/>
          </a:prstGeom>
          <a:noFill/>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Multiple interconnected risk factors create complex patterns difficult to interpret manually</a:t>
            </a:r>
            <a:endParaRPr lang="en-US" sz="1650" dirty="0">
              <a:latin typeface="Times New Roman" panose="02020603050405020304" pitchFamily="18" charset="0"/>
              <a:cs typeface="Times New Roman" panose="02020603050405020304" pitchFamily="18" charset="0"/>
            </a:endParaRPr>
          </a:p>
        </p:txBody>
      </p:sp>
      <p:sp>
        <p:nvSpPr>
          <p:cNvPr id="13" name="Text 10"/>
          <p:cNvSpPr/>
          <p:nvPr/>
        </p:nvSpPr>
        <p:spPr>
          <a:xfrm>
            <a:off x="753427" y="6433185"/>
            <a:ext cx="7637145" cy="1032986"/>
          </a:xfrm>
          <a:prstGeom prst="rect">
            <a:avLst/>
          </a:prstGeom>
          <a:noFill/>
        </p:spPr>
        <p:txBody>
          <a:bodyPr wrap="square" lIns="0" tIns="0" rIns="0" bIns="0" rtlCol="0" anchor="t"/>
          <a:lstStyle/>
          <a:p>
            <a:pPr marL="0" indent="0" algn="l">
              <a:lnSpc>
                <a:spcPts val="2700"/>
              </a:lnSpc>
              <a:buNone/>
            </a:pPr>
            <a:r>
              <a:rPr lang="en-US" sz="16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Our motivation centres on leveraging machine learning to integrate multiple clinical risk factors, providing reliable early prediction that could save countless lives through timely medical intervention.</a:t>
            </a:r>
            <a:endParaRPr lang="en-US" sz="165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12295051" y="304800"/>
            <a:ext cx="1578429" cy="105591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56755"/>
            <a:ext cx="7556421" cy="1417558"/>
          </a:xfrm>
          <a:prstGeom prst="rect">
            <a:avLst/>
          </a:prstGeom>
          <a:noFill/>
        </p:spPr>
        <p:txBody>
          <a:bodyPr wrap="square" lIns="0" tIns="0" rIns="0" bIns="0" rtlCol="0" anchor="t"/>
          <a:lstStyle/>
          <a:p>
            <a:pPr marL="0" indent="0" algn="l">
              <a:lnSpc>
                <a:spcPts val="5550"/>
              </a:lnSpc>
              <a:buNone/>
            </a:pPr>
            <a:r>
              <a:rPr lang="en-US" sz="4450" dirty="0">
                <a:solidFill>
                  <a:srgbClr val="312F2B"/>
                </a:solidFill>
                <a:latin typeface="Times New Roman" panose="02020603050405020304" pitchFamily="18" charset="0"/>
                <a:ea typeface="Gelasio" pitchFamily="34" charset="-122"/>
                <a:cs typeface="Times New Roman" panose="02020603050405020304" pitchFamily="18" charset="0"/>
              </a:rPr>
              <a:t> Project Overview</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793790" y="3414474"/>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Cardiovascular disease remains the leading cause of death globally, claiming approximately 17.9 million lives each year. Early detection through advanced predictive modelling represents a critical breakthrough in preventive healthcare.</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793790" y="5121235"/>
            <a:ext cx="7556421" cy="1451610"/>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This comprehensive project develops an intelligent machine learning system that analyses clinical data patterns to predict heart disease risk with remarkable accuracy, enabling healthcare professionals to intervene before it's too late.</a:t>
            </a:r>
            <a:endParaRPr lang="en-US" sz="175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4"/>
          <a:stretch>
            <a:fillRect/>
          </a:stretch>
        </p:blipFill>
        <p:spPr>
          <a:xfrm>
            <a:off x="12594136" y="254635"/>
            <a:ext cx="1578429" cy="10559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05182" y="396954"/>
            <a:ext cx="5776079" cy="451009"/>
          </a:xfrm>
          <a:prstGeom prst="rect">
            <a:avLst/>
          </a:prstGeom>
          <a:noFill/>
        </p:spPr>
        <p:txBody>
          <a:bodyPr wrap="none" lIns="0" tIns="0" rIns="0" bIns="0" rtlCol="0" anchor="t"/>
          <a:lstStyle/>
          <a:p>
            <a:pPr marL="0" indent="0" algn="l">
              <a:lnSpc>
                <a:spcPts val="3550"/>
              </a:lnSpc>
              <a:buNone/>
            </a:pPr>
            <a:r>
              <a:rPr lang="en-US" sz="4000" dirty="0">
                <a:solidFill>
                  <a:srgbClr val="312F2B"/>
                </a:solidFill>
                <a:latin typeface="Times New Roman" panose="02020603050405020304" pitchFamily="18" charset="0"/>
                <a:ea typeface="Gelasio" pitchFamily="34" charset="-122"/>
                <a:cs typeface="Times New Roman" panose="02020603050405020304" pitchFamily="18" charset="0"/>
              </a:rPr>
              <a:t>Data Generation &amp; Loading Strategy</a:t>
            </a:r>
            <a:endParaRPr lang="en-US" sz="4000" dirty="0">
              <a:latin typeface="Times New Roman" panose="02020603050405020304" pitchFamily="18" charset="0"/>
              <a:cs typeface="Times New Roman" panose="02020603050405020304" pitchFamily="18" charset="0"/>
            </a:endParaRPr>
          </a:p>
        </p:txBody>
      </p:sp>
      <p:sp>
        <p:nvSpPr>
          <p:cNvPr id="3" name="Text 1"/>
          <p:cNvSpPr/>
          <p:nvPr/>
        </p:nvSpPr>
        <p:spPr>
          <a:xfrm>
            <a:off x="505182" y="1208723"/>
            <a:ext cx="1804392" cy="225623"/>
          </a:xfrm>
          <a:prstGeom prst="rect">
            <a:avLst/>
          </a:prstGeom>
          <a:noFill/>
        </p:spPr>
        <p:txBody>
          <a:bodyPr wrap="none" lIns="0" tIns="0" rIns="0" bIns="0" rtlCol="0" anchor="t"/>
          <a:lstStyle/>
          <a:p>
            <a:pPr marL="0" indent="0" algn="l">
              <a:lnSpc>
                <a:spcPts val="1750"/>
              </a:lnSpc>
              <a:buNone/>
            </a:pPr>
            <a:r>
              <a:rPr lang="en-US" sz="2800" dirty="0">
                <a:solidFill>
                  <a:srgbClr val="312F2B"/>
                </a:solidFill>
                <a:latin typeface="Times New Roman" panose="02020603050405020304" pitchFamily="18" charset="0"/>
                <a:ea typeface="Gelasio" pitchFamily="34" charset="-122"/>
                <a:cs typeface="Times New Roman" panose="02020603050405020304" pitchFamily="18" charset="0"/>
              </a:rPr>
              <a:t>Data Source</a:t>
            </a:r>
            <a:endParaRPr lang="en-US" sz="2800" dirty="0">
              <a:latin typeface="Times New Roman" panose="02020603050405020304" pitchFamily="18" charset="0"/>
              <a:cs typeface="Times New Roman" panose="02020603050405020304" pitchFamily="18" charset="0"/>
            </a:endParaRPr>
          </a:p>
        </p:txBody>
      </p:sp>
      <p:sp>
        <p:nvSpPr>
          <p:cNvPr id="4" name="Text 2"/>
          <p:cNvSpPr/>
          <p:nvPr/>
        </p:nvSpPr>
        <p:spPr>
          <a:xfrm>
            <a:off x="505460" y="1578610"/>
            <a:ext cx="6012815" cy="1213485"/>
          </a:xfrm>
          <a:prstGeom prst="rect">
            <a:avLst/>
          </a:prstGeom>
          <a:noFill/>
        </p:spPr>
        <p:txBody>
          <a:bodyPr wrap="square" lIns="0" tIns="0" rIns="0" bIns="0" rtlCol="0" anchor="t"/>
          <a:lstStyle/>
          <a:p>
            <a:pPr marL="0" indent="0" algn="l">
              <a:lnSpc>
                <a:spcPts val="1800"/>
              </a:lnSpc>
              <a:buNone/>
            </a:pPr>
            <a:r>
              <a:rPr lang="en-US" sz="20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Kaggle's Heart Failure Prediction dataset curated by Fedesoriano et al., containing comprehensive clinical records from multiple healthcare institutions.</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609322" y="3160673"/>
            <a:ext cx="2108835" cy="225623"/>
          </a:xfrm>
          <a:prstGeom prst="rect">
            <a:avLst/>
          </a:prstGeom>
          <a:noFill/>
        </p:spPr>
        <p:txBody>
          <a:bodyPr wrap="none" lIns="0" tIns="0" rIns="0" bIns="0" rtlCol="0" anchor="t"/>
          <a:lstStyle/>
          <a:p>
            <a:pPr marL="0" indent="0" algn="l">
              <a:lnSpc>
                <a:spcPts val="1750"/>
              </a:lnSpc>
              <a:buNone/>
            </a:pPr>
            <a:r>
              <a:rPr lang="en-US" sz="3200" dirty="0">
                <a:solidFill>
                  <a:srgbClr val="312F2B"/>
                </a:solidFill>
                <a:latin typeface="Times New Roman" panose="02020603050405020304" pitchFamily="18" charset="0"/>
                <a:ea typeface="Gelasio" pitchFamily="34" charset="-122"/>
                <a:cs typeface="Times New Roman" panose="02020603050405020304" pitchFamily="18" charset="0"/>
              </a:rPr>
              <a:t>Technical Implementation</a:t>
            </a:r>
            <a:endParaRPr lang="en-US" sz="3200" dirty="0">
              <a:latin typeface="Times New Roman" panose="02020603050405020304" pitchFamily="18" charset="0"/>
              <a:cs typeface="Times New Roman" panose="02020603050405020304" pitchFamily="18" charset="0"/>
            </a:endParaRPr>
          </a:p>
        </p:txBody>
      </p:sp>
      <p:sp>
        <p:nvSpPr>
          <p:cNvPr id="6" name="Text 4"/>
          <p:cNvSpPr/>
          <p:nvPr/>
        </p:nvSpPr>
        <p:spPr>
          <a:xfrm>
            <a:off x="494030" y="3653155"/>
            <a:ext cx="5761355" cy="1818640"/>
          </a:xfrm>
          <a:prstGeom prst="rect">
            <a:avLst/>
          </a:prstGeom>
          <a:noFill/>
        </p:spPr>
        <p:txBody>
          <a:bodyPr wrap="square" lIns="0" tIns="0" rIns="0" bIns="0" rtlCol="0" anchor="t"/>
          <a:lstStyle/>
          <a:p>
            <a:pPr marL="0" indent="0" algn="l">
              <a:lnSpc>
                <a:spcPts val="1800"/>
              </a:lnSpc>
              <a:buNone/>
            </a:pPr>
            <a:r>
              <a:rPr lang="en-US" sz="20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Data loading orchestrated using Python's robust ecosystem: Pandas for data manipulation, NumPy for numerical computations, ensuring efficient processing workflows.</a:t>
            </a:r>
            <a:endParaRPr lang="en-US" sz="2000" dirty="0">
              <a:latin typeface="Times New Roman" panose="02020603050405020304" pitchFamily="18" charset="0"/>
              <a:cs typeface="Times New Roman" panose="02020603050405020304" pitchFamily="18" charset="0"/>
            </a:endParaRPr>
          </a:p>
        </p:txBody>
      </p:sp>
      <p:pic>
        <p:nvPicPr>
          <p:cNvPr id="7" name="Image 0" descr="preencoded.png"/>
          <p:cNvPicPr>
            <a:picLocks noChangeAspect="1"/>
          </p:cNvPicPr>
          <p:nvPr/>
        </p:nvPicPr>
        <p:blipFill>
          <a:blip r:embed="rId3"/>
          <a:stretch>
            <a:fillRect/>
          </a:stretch>
        </p:blipFill>
        <p:spPr>
          <a:xfrm>
            <a:off x="7766685" y="1201420"/>
            <a:ext cx="6774815" cy="7028815"/>
          </a:xfrm>
          <a:prstGeom prst="rect">
            <a:avLst/>
          </a:prstGeom>
        </p:spPr>
      </p:pic>
      <p:sp>
        <p:nvSpPr>
          <p:cNvPr id="8" name="Text 5"/>
          <p:cNvSpPr/>
          <p:nvPr/>
        </p:nvSpPr>
        <p:spPr>
          <a:xfrm>
            <a:off x="-334645" y="5226685"/>
            <a:ext cx="3714750" cy="476250"/>
          </a:xfrm>
          <a:prstGeom prst="rect">
            <a:avLst/>
          </a:prstGeom>
          <a:noFill/>
        </p:spPr>
        <p:txBody>
          <a:bodyPr wrap="none" lIns="0" tIns="0" rIns="0" bIns="0" rtlCol="0" anchor="t"/>
          <a:lstStyle/>
          <a:p>
            <a:pPr marL="0" indent="0" algn="ctr">
              <a:lnSpc>
                <a:spcPts val="3750"/>
              </a:lnSpc>
              <a:buNone/>
            </a:pPr>
            <a:r>
              <a:rPr lang="en-US" sz="4800" dirty="0">
                <a:solidFill>
                  <a:srgbClr val="272525"/>
                </a:solidFill>
                <a:latin typeface="Times New Roman" panose="02020603050405020304" pitchFamily="18" charset="0"/>
                <a:ea typeface="Gelasio" pitchFamily="34" charset="-122"/>
                <a:cs typeface="Times New Roman" panose="02020603050405020304" pitchFamily="18" charset="0"/>
              </a:rPr>
              <a:t>400</a:t>
            </a:r>
            <a:endParaRPr lang="en-US" sz="4800" dirty="0">
              <a:latin typeface="Times New Roman" panose="02020603050405020304" pitchFamily="18" charset="0"/>
              <a:cs typeface="Times New Roman" panose="02020603050405020304" pitchFamily="18" charset="0"/>
            </a:endParaRPr>
          </a:p>
        </p:txBody>
      </p:sp>
      <p:sp>
        <p:nvSpPr>
          <p:cNvPr id="9" name="Text 6"/>
          <p:cNvSpPr/>
          <p:nvPr/>
        </p:nvSpPr>
        <p:spPr>
          <a:xfrm>
            <a:off x="761325" y="5699442"/>
            <a:ext cx="1804392" cy="225623"/>
          </a:xfrm>
          <a:prstGeom prst="rect">
            <a:avLst/>
          </a:prstGeom>
          <a:noFill/>
        </p:spPr>
        <p:txBody>
          <a:bodyPr wrap="none" lIns="0" tIns="0" rIns="0" bIns="0" rtlCol="0" anchor="t"/>
          <a:lstStyle/>
          <a:p>
            <a:pPr marL="0" indent="0" algn="ctr">
              <a:lnSpc>
                <a:spcPts val="1750"/>
              </a:lnSpc>
              <a:buNone/>
            </a:pPr>
            <a:r>
              <a:rPr lang="en-US" sz="2000" dirty="0">
                <a:solidFill>
                  <a:srgbClr val="272525"/>
                </a:solidFill>
                <a:latin typeface="Times New Roman" panose="02020603050405020304" pitchFamily="18" charset="0"/>
                <a:ea typeface="Gelasio" pitchFamily="34" charset="-122"/>
                <a:cs typeface="Times New Roman" panose="02020603050405020304" pitchFamily="18" charset="0"/>
              </a:rPr>
              <a:t>Patient Records</a:t>
            </a:r>
            <a:endParaRPr lang="en-US" sz="2000" dirty="0">
              <a:latin typeface="Times New Roman" panose="02020603050405020304" pitchFamily="18" charset="0"/>
              <a:cs typeface="Times New Roman" panose="02020603050405020304" pitchFamily="18" charset="0"/>
            </a:endParaRPr>
          </a:p>
        </p:txBody>
      </p:sp>
      <p:sp>
        <p:nvSpPr>
          <p:cNvPr id="10" name="Text 7"/>
          <p:cNvSpPr/>
          <p:nvPr/>
        </p:nvSpPr>
        <p:spPr>
          <a:xfrm>
            <a:off x="-970915" y="6029325"/>
            <a:ext cx="4987925" cy="243840"/>
          </a:xfrm>
          <a:prstGeom prst="rect">
            <a:avLst/>
          </a:prstGeom>
          <a:noFill/>
        </p:spPr>
        <p:txBody>
          <a:bodyPr wrap="none" lIns="0" tIns="0" rIns="0" bIns="0" rtlCol="0" anchor="t"/>
          <a:lstStyle/>
          <a:p>
            <a:pPr marL="0" indent="0" algn="ctr">
              <a:lnSpc>
                <a:spcPts val="180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Comprehensive clinical histories</a:t>
            </a:r>
            <a:endParaRPr lang="en-US" sz="1600" dirty="0">
              <a:latin typeface="Times New Roman" panose="02020603050405020304" pitchFamily="18" charset="0"/>
              <a:cs typeface="Times New Roman" panose="02020603050405020304" pitchFamily="18" charset="0"/>
            </a:endParaRPr>
          </a:p>
        </p:txBody>
      </p:sp>
      <p:sp>
        <p:nvSpPr>
          <p:cNvPr id="11" name="Text 8"/>
          <p:cNvSpPr/>
          <p:nvPr/>
        </p:nvSpPr>
        <p:spPr>
          <a:xfrm>
            <a:off x="2808605" y="5150485"/>
            <a:ext cx="4928235" cy="476250"/>
          </a:xfrm>
          <a:prstGeom prst="rect">
            <a:avLst/>
          </a:prstGeom>
          <a:noFill/>
        </p:spPr>
        <p:txBody>
          <a:bodyPr wrap="none" lIns="0" tIns="0" rIns="0" bIns="0" rtlCol="0" anchor="t"/>
          <a:lstStyle/>
          <a:p>
            <a:pPr marL="0" indent="0" algn="ctr">
              <a:lnSpc>
                <a:spcPts val="3750"/>
              </a:lnSpc>
              <a:buNone/>
            </a:pPr>
            <a:r>
              <a:rPr lang="en-US" sz="4800" dirty="0" smtClean="0">
                <a:solidFill>
                  <a:srgbClr val="272525"/>
                </a:solidFill>
                <a:latin typeface="Times New Roman" panose="02020603050405020304" pitchFamily="18" charset="0"/>
                <a:ea typeface="Gelasio" pitchFamily="34" charset="-122"/>
                <a:cs typeface="Times New Roman" panose="02020603050405020304" pitchFamily="18" charset="0"/>
              </a:rPr>
              <a:t>13</a:t>
            </a:r>
            <a:endParaRPr lang="en-US" sz="4800" dirty="0">
              <a:latin typeface="Times New Roman" panose="02020603050405020304" pitchFamily="18" charset="0"/>
              <a:cs typeface="Times New Roman" panose="02020603050405020304" pitchFamily="18" charset="0"/>
            </a:endParaRPr>
          </a:p>
        </p:txBody>
      </p:sp>
      <p:sp>
        <p:nvSpPr>
          <p:cNvPr id="13" name="Text 10"/>
          <p:cNvSpPr/>
          <p:nvPr/>
        </p:nvSpPr>
        <p:spPr>
          <a:xfrm>
            <a:off x="2565360" y="6076394"/>
            <a:ext cx="6719888" cy="230862"/>
          </a:xfrm>
          <a:prstGeom prst="rect">
            <a:avLst/>
          </a:prstGeom>
          <a:noFill/>
        </p:spPr>
        <p:txBody>
          <a:bodyPr wrap="none" lIns="0" tIns="0" rIns="0" bIns="0" rtlCol="0" anchor="t"/>
          <a:lstStyle/>
          <a:p>
            <a:pPr marL="0" indent="0" algn="ctr">
              <a:lnSpc>
                <a:spcPts val="180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Age, blood pressure, cholesterol, ECG results</a:t>
            </a:r>
            <a:endParaRPr lang="en-US" sz="1600" dirty="0">
              <a:latin typeface="Times New Roman" panose="02020603050405020304" pitchFamily="18" charset="0"/>
              <a:cs typeface="Times New Roman" panose="02020603050405020304" pitchFamily="18" charset="0"/>
            </a:endParaRPr>
          </a:p>
        </p:txBody>
      </p:sp>
      <p:sp>
        <p:nvSpPr>
          <p:cNvPr id="15" name="Text Box 14"/>
          <p:cNvSpPr txBox="1"/>
          <p:nvPr/>
        </p:nvSpPr>
        <p:spPr>
          <a:xfrm>
            <a:off x="1667510" y="2151380"/>
            <a:ext cx="4876800" cy="523220"/>
          </a:xfrm>
          <a:prstGeom prst="rect">
            <a:avLst/>
          </a:prstGeom>
          <a:noFill/>
        </p:spPr>
        <p:txBody>
          <a:bodyPr wrap="square" rtlCol="0">
            <a:spAutoFit/>
          </a:bodyPr>
          <a:lstStyle/>
          <a:p>
            <a:endParaRPr lang="en-US" sz="280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4"/>
          <a:stretch>
            <a:fillRect/>
          </a:stretch>
        </p:blipFill>
        <p:spPr>
          <a:xfrm>
            <a:off x="12435386" y="304800"/>
            <a:ext cx="1578429" cy="1055914"/>
          </a:xfrm>
          <a:prstGeom prst="rect">
            <a:avLst/>
          </a:prstGeom>
        </p:spPr>
      </p:pic>
      <p:sp>
        <p:nvSpPr>
          <p:cNvPr id="17" name="Text 9"/>
          <p:cNvSpPr/>
          <p:nvPr/>
        </p:nvSpPr>
        <p:spPr>
          <a:xfrm>
            <a:off x="4450913" y="5738812"/>
            <a:ext cx="1804392" cy="225623"/>
          </a:xfrm>
          <a:prstGeom prst="rect">
            <a:avLst/>
          </a:prstGeom>
          <a:noFill/>
        </p:spPr>
        <p:txBody>
          <a:bodyPr wrap="none" lIns="0" tIns="0" rIns="0" bIns="0" rtlCol="0" anchor="t"/>
          <a:lstStyle/>
          <a:p>
            <a:pPr marL="0" indent="0" algn="ctr">
              <a:lnSpc>
                <a:spcPts val="1750"/>
              </a:lnSpc>
              <a:buNone/>
            </a:pPr>
            <a:r>
              <a:rPr lang="en-US" sz="2000" dirty="0">
                <a:solidFill>
                  <a:srgbClr val="272525"/>
                </a:solidFill>
                <a:latin typeface="Times New Roman" panose="02020603050405020304" pitchFamily="18" charset="0"/>
                <a:ea typeface="Gelasio" pitchFamily="34" charset="-122"/>
                <a:cs typeface="Times New Roman" panose="02020603050405020304" pitchFamily="18" charset="0"/>
              </a:rPr>
              <a:t>Clinical Features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5089" y="568047"/>
            <a:ext cx="7713821" cy="1276826"/>
          </a:xfrm>
          <a:prstGeom prst="rect">
            <a:avLst/>
          </a:prstGeom>
          <a:noFill/>
        </p:spPr>
        <p:txBody>
          <a:bodyPr wrap="square" lIns="0" tIns="0" rIns="0" bIns="0" rtlCol="0" anchor="t"/>
          <a:lstStyle/>
          <a:p>
            <a:pPr marL="0" indent="0" algn="l">
              <a:lnSpc>
                <a:spcPts val="5000"/>
              </a:lnSpc>
              <a:buNone/>
            </a:pPr>
            <a:r>
              <a:rPr lang="en-US" sz="4000" dirty="0">
                <a:solidFill>
                  <a:srgbClr val="312F2B"/>
                </a:solidFill>
                <a:latin typeface="Times New Roman" panose="02020603050405020304" pitchFamily="18" charset="0"/>
                <a:ea typeface="Gelasio" pitchFamily="34" charset="-122"/>
                <a:cs typeface="Times New Roman" panose="02020603050405020304" pitchFamily="18" charset="0"/>
              </a:rPr>
              <a:t>Data Exploration &amp; Statistical Understanding</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715089" y="2151340"/>
            <a:ext cx="204311" cy="255389"/>
          </a:xfrm>
          <a:prstGeom prst="rect">
            <a:avLst/>
          </a:prstGeom>
          <a:noFill/>
        </p:spPr>
        <p:txBody>
          <a:bodyPr wrap="non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Gelasio Light" pitchFamily="34" charset="-122"/>
                <a:cs typeface="Times New Roman" panose="02020603050405020304" pitchFamily="18" charset="0"/>
              </a:rPr>
              <a:t>01</a:t>
            </a:r>
            <a:endParaRPr lang="en-US" sz="1600" dirty="0">
              <a:latin typeface="Times New Roman" panose="02020603050405020304" pitchFamily="18" charset="0"/>
              <a:cs typeface="Times New Roman" panose="02020603050405020304" pitchFamily="18" charset="0"/>
            </a:endParaRPr>
          </a:p>
        </p:txBody>
      </p:sp>
      <p:sp>
        <p:nvSpPr>
          <p:cNvPr id="5" name="Shape 2"/>
          <p:cNvSpPr/>
          <p:nvPr/>
        </p:nvSpPr>
        <p:spPr>
          <a:xfrm>
            <a:off x="715089" y="2475786"/>
            <a:ext cx="3754755" cy="22860"/>
          </a:xfrm>
          <a:prstGeom prst="rect">
            <a:avLst/>
          </a:prstGeom>
          <a:solidFill>
            <a:srgbClr val="E5E5E0"/>
          </a:solidFill>
        </p:spPr>
      </p:sp>
      <p:sp>
        <p:nvSpPr>
          <p:cNvPr id="6" name="Text 3"/>
          <p:cNvSpPr/>
          <p:nvPr/>
        </p:nvSpPr>
        <p:spPr>
          <a:xfrm>
            <a:off x="715089" y="2623661"/>
            <a:ext cx="2553891" cy="319207"/>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Times New Roman" panose="02020603050405020304" pitchFamily="18" charset="0"/>
                <a:ea typeface="Gelasio" pitchFamily="34" charset="-122"/>
                <a:cs typeface="Times New Roman" panose="02020603050405020304" pitchFamily="18" charset="0"/>
              </a:rPr>
              <a:t>Statistical Profiling</a:t>
            </a:r>
            <a:endParaRPr lang="en-US" sz="2000" b="1" dirty="0">
              <a:latin typeface="Times New Roman" panose="02020603050405020304" pitchFamily="18" charset="0"/>
              <a:cs typeface="Times New Roman" panose="02020603050405020304" pitchFamily="18" charset="0"/>
            </a:endParaRPr>
          </a:p>
        </p:txBody>
      </p:sp>
      <p:sp>
        <p:nvSpPr>
          <p:cNvPr id="7" name="Text 4"/>
          <p:cNvSpPr/>
          <p:nvPr/>
        </p:nvSpPr>
        <p:spPr>
          <a:xfrm>
            <a:off x="715089" y="3065383"/>
            <a:ext cx="3754755" cy="980480"/>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Comprehensive analysis of means, medians, standard deviations, and missing value patterns across all clinical features</a:t>
            </a:r>
            <a:endParaRPr lang="en-US" sz="1600" dirty="0">
              <a:latin typeface="Times New Roman" panose="02020603050405020304" pitchFamily="18" charset="0"/>
              <a:cs typeface="Times New Roman" panose="02020603050405020304" pitchFamily="18" charset="0"/>
            </a:endParaRPr>
          </a:p>
        </p:txBody>
      </p:sp>
      <p:sp>
        <p:nvSpPr>
          <p:cNvPr id="8" name="Text 5"/>
          <p:cNvSpPr/>
          <p:nvPr/>
        </p:nvSpPr>
        <p:spPr>
          <a:xfrm>
            <a:off x="4674156" y="2151340"/>
            <a:ext cx="204311" cy="255389"/>
          </a:xfrm>
          <a:prstGeom prst="rect">
            <a:avLst/>
          </a:prstGeom>
          <a:noFill/>
        </p:spPr>
        <p:txBody>
          <a:bodyPr wrap="non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Gelasio Light" pitchFamily="34" charset="-122"/>
                <a:cs typeface="Times New Roman" panose="02020603050405020304" pitchFamily="18" charset="0"/>
              </a:rPr>
              <a:t>02</a:t>
            </a:r>
            <a:endParaRPr lang="en-US" sz="1600" dirty="0">
              <a:latin typeface="Times New Roman" panose="02020603050405020304" pitchFamily="18" charset="0"/>
              <a:cs typeface="Times New Roman" panose="02020603050405020304" pitchFamily="18" charset="0"/>
            </a:endParaRPr>
          </a:p>
        </p:txBody>
      </p:sp>
      <p:sp>
        <p:nvSpPr>
          <p:cNvPr id="9" name="Shape 6"/>
          <p:cNvSpPr/>
          <p:nvPr/>
        </p:nvSpPr>
        <p:spPr>
          <a:xfrm>
            <a:off x="4674156" y="2475786"/>
            <a:ext cx="3754755" cy="22860"/>
          </a:xfrm>
          <a:prstGeom prst="rect">
            <a:avLst/>
          </a:prstGeom>
          <a:solidFill>
            <a:srgbClr val="E5E5E0"/>
          </a:solidFill>
        </p:spPr>
      </p:sp>
      <p:sp>
        <p:nvSpPr>
          <p:cNvPr id="10" name="Text 7"/>
          <p:cNvSpPr/>
          <p:nvPr/>
        </p:nvSpPr>
        <p:spPr>
          <a:xfrm>
            <a:off x="4674156" y="2623661"/>
            <a:ext cx="2553891" cy="319207"/>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Times New Roman" panose="02020603050405020304" pitchFamily="18" charset="0"/>
                <a:ea typeface="Gelasio" pitchFamily="34" charset="-122"/>
                <a:cs typeface="Times New Roman" panose="02020603050405020304" pitchFamily="18" charset="0"/>
              </a:rPr>
              <a:t>Visual Data Mining</a:t>
            </a:r>
            <a:endParaRPr lang="en-US" sz="2000" b="1" dirty="0">
              <a:latin typeface="Times New Roman" panose="02020603050405020304" pitchFamily="18" charset="0"/>
              <a:cs typeface="Times New Roman" panose="02020603050405020304" pitchFamily="18" charset="0"/>
            </a:endParaRPr>
          </a:p>
        </p:txBody>
      </p:sp>
      <p:sp>
        <p:nvSpPr>
          <p:cNvPr id="11" name="Text 8"/>
          <p:cNvSpPr/>
          <p:nvPr/>
        </p:nvSpPr>
        <p:spPr>
          <a:xfrm>
            <a:off x="4674156" y="3065383"/>
            <a:ext cx="3754755" cy="1307306"/>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Advanced visualisations including histograms, box plots, and correlation heatmaps to uncover hidden data relationships</a:t>
            </a:r>
            <a:endParaRPr lang="en-US" sz="1600" dirty="0">
              <a:latin typeface="Times New Roman" panose="02020603050405020304" pitchFamily="18" charset="0"/>
              <a:cs typeface="Times New Roman" panose="02020603050405020304" pitchFamily="18" charset="0"/>
            </a:endParaRPr>
          </a:p>
        </p:txBody>
      </p:sp>
      <p:sp>
        <p:nvSpPr>
          <p:cNvPr id="12" name="Text 9"/>
          <p:cNvSpPr/>
          <p:nvPr/>
        </p:nvSpPr>
        <p:spPr>
          <a:xfrm>
            <a:off x="715089" y="4730234"/>
            <a:ext cx="204311" cy="255389"/>
          </a:xfrm>
          <a:prstGeom prst="rect">
            <a:avLst/>
          </a:prstGeom>
          <a:noFill/>
        </p:spPr>
        <p:txBody>
          <a:bodyPr wrap="non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Gelasio Light" pitchFamily="34" charset="-122"/>
                <a:cs typeface="Times New Roman" panose="02020603050405020304" pitchFamily="18" charset="0"/>
              </a:rPr>
              <a:t>03</a:t>
            </a:r>
            <a:endParaRPr lang="en-US" sz="1600" dirty="0">
              <a:latin typeface="Times New Roman" panose="02020603050405020304" pitchFamily="18" charset="0"/>
              <a:cs typeface="Times New Roman" panose="02020603050405020304" pitchFamily="18" charset="0"/>
            </a:endParaRPr>
          </a:p>
        </p:txBody>
      </p:sp>
      <p:sp>
        <p:nvSpPr>
          <p:cNvPr id="13" name="Shape 10"/>
          <p:cNvSpPr/>
          <p:nvPr/>
        </p:nvSpPr>
        <p:spPr>
          <a:xfrm>
            <a:off x="715089" y="5054679"/>
            <a:ext cx="7713821" cy="22860"/>
          </a:xfrm>
          <a:prstGeom prst="rect">
            <a:avLst/>
          </a:prstGeom>
          <a:solidFill>
            <a:srgbClr val="E5E5E0"/>
          </a:solidFill>
        </p:spPr>
      </p:sp>
      <p:sp>
        <p:nvSpPr>
          <p:cNvPr id="14" name="Text 11"/>
          <p:cNvSpPr/>
          <p:nvPr/>
        </p:nvSpPr>
        <p:spPr>
          <a:xfrm>
            <a:off x="715089" y="5202555"/>
            <a:ext cx="2553891" cy="319207"/>
          </a:xfrm>
          <a:prstGeom prst="rect">
            <a:avLst/>
          </a:prstGeom>
          <a:noFill/>
        </p:spPr>
        <p:txBody>
          <a:bodyPr wrap="none" lIns="0" tIns="0" rIns="0" bIns="0" rtlCol="0" anchor="t"/>
          <a:lstStyle/>
          <a:p>
            <a:pPr marL="0" indent="0" algn="l">
              <a:lnSpc>
                <a:spcPts val="2500"/>
              </a:lnSpc>
              <a:buNone/>
            </a:pPr>
            <a:r>
              <a:rPr lang="en-US" sz="2000" b="1" dirty="0">
                <a:solidFill>
                  <a:srgbClr val="272525"/>
                </a:solidFill>
                <a:latin typeface="Times New Roman" panose="02020603050405020304" pitchFamily="18" charset="0"/>
                <a:ea typeface="Gelasio" pitchFamily="34" charset="-122"/>
                <a:cs typeface="Times New Roman" panose="02020603050405020304" pitchFamily="18" charset="0"/>
              </a:rPr>
              <a:t>Clinical Insights</a:t>
            </a:r>
            <a:endParaRPr lang="en-US" sz="2000" b="1" dirty="0">
              <a:latin typeface="Times New Roman" panose="02020603050405020304" pitchFamily="18" charset="0"/>
              <a:cs typeface="Times New Roman" panose="02020603050405020304" pitchFamily="18" charset="0"/>
            </a:endParaRPr>
          </a:p>
        </p:txBody>
      </p:sp>
      <p:sp>
        <p:nvSpPr>
          <p:cNvPr id="15" name="Text 12"/>
          <p:cNvSpPr/>
          <p:nvPr/>
        </p:nvSpPr>
        <p:spPr>
          <a:xfrm>
            <a:off x="715089" y="5644277"/>
            <a:ext cx="7713821" cy="653653"/>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Key discovery: Age and cholesterol levels demonstrate strongest correlation with heart disease presence</a:t>
            </a:r>
            <a:endParaRPr lang="en-US" sz="1600" dirty="0">
              <a:latin typeface="Times New Roman" panose="02020603050405020304" pitchFamily="18" charset="0"/>
              <a:cs typeface="Times New Roman" panose="02020603050405020304" pitchFamily="18" charset="0"/>
            </a:endParaRPr>
          </a:p>
        </p:txBody>
      </p:sp>
      <p:sp>
        <p:nvSpPr>
          <p:cNvPr id="16" name="Text 13"/>
          <p:cNvSpPr/>
          <p:nvPr/>
        </p:nvSpPr>
        <p:spPr>
          <a:xfrm>
            <a:off x="715089" y="6680954"/>
            <a:ext cx="7713821" cy="980480"/>
          </a:xfrm>
          <a:prstGeom prst="rect">
            <a:avLst/>
          </a:prstGeom>
          <a:noFill/>
        </p:spPr>
        <p:txBody>
          <a:bodyPr wrap="square" lIns="0" tIns="0" rIns="0" bIns="0" rtlCol="0" anchor="t"/>
          <a:lstStyle/>
          <a:p>
            <a:pPr marL="0" indent="0" algn="l">
              <a:lnSpc>
                <a:spcPts val="2550"/>
              </a:lnSpc>
              <a:buNone/>
            </a:pPr>
            <a:r>
              <a:rPr lang="en-US" sz="16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Missing data challenges were addressed through sophisticated imputation techniques, preserving dataset integrity whilst maintaining the clinical validity of our predictive model.</a:t>
            </a:r>
            <a:endParaRPr lang="en-US" sz="1600" dirty="0">
              <a:latin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4"/>
          <a:stretch>
            <a:fillRect/>
          </a:stretch>
        </p:blipFill>
        <p:spPr>
          <a:xfrm>
            <a:off x="12320451" y="317500"/>
            <a:ext cx="1578429" cy="10559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51109"/>
            <a:ext cx="9259610" cy="708779"/>
          </a:xfrm>
          <a:prstGeom prst="rect">
            <a:avLst/>
          </a:prstGeom>
          <a:noFill/>
        </p:spPr>
        <p:txBody>
          <a:bodyPr wrap="none" lIns="0" tIns="0" rIns="0" bIns="0" rtlCol="0" anchor="t"/>
          <a:lstStyle/>
          <a:p>
            <a:pPr marL="0" indent="0" algn="l">
              <a:lnSpc>
                <a:spcPts val="5550"/>
              </a:lnSpc>
              <a:buNone/>
            </a:pPr>
            <a:r>
              <a:rPr lang="en-US" sz="4450" dirty="0">
                <a:solidFill>
                  <a:srgbClr val="312F2B"/>
                </a:solidFill>
                <a:latin typeface="Times New Roman" panose="02020603050405020304" pitchFamily="18" charset="0"/>
                <a:ea typeface="Gelasio" pitchFamily="34" charset="-122"/>
                <a:cs typeface="Times New Roman" panose="02020603050405020304" pitchFamily="18" charset="0"/>
              </a:rPr>
              <a:t>Exploratory Data Analysis Deep Dive</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1857256" y="2680097"/>
            <a:ext cx="2835235" cy="354330"/>
          </a:xfrm>
          <a:prstGeom prst="rect">
            <a:avLst/>
          </a:prstGeom>
          <a:noFill/>
        </p:spPr>
        <p:txBody>
          <a:bodyPr wrap="none" lIns="0" tIns="0" rIns="0" bIns="0" rtlCol="0" anchor="t"/>
          <a:lstStyle/>
          <a:p>
            <a:pPr marL="0" indent="0" algn="r">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Class Distribution</a:t>
            </a:r>
            <a:endParaRPr lang="en-US" sz="2200" b="1" dirty="0">
              <a:latin typeface="Times New Roman" panose="02020603050405020304" pitchFamily="18" charset="0"/>
              <a:cs typeface="Times New Roman" panose="02020603050405020304" pitchFamily="18" charset="0"/>
            </a:endParaRPr>
          </a:p>
        </p:txBody>
      </p:sp>
      <p:sp>
        <p:nvSpPr>
          <p:cNvPr id="4" name="Text 2"/>
          <p:cNvSpPr/>
          <p:nvPr/>
        </p:nvSpPr>
        <p:spPr>
          <a:xfrm>
            <a:off x="793790" y="3170515"/>
            <a:ext cx="3898702" cy="1088708"/>
          </a:xfrm>
          <a:prstGeom prst="rect">
            <a:avLst/>
          </a:prstGeom>
          <a:noFill/>
        </p:spPr>
        <p:txBody>
          <a:bodyPr wrap="square" lIns="0" tIns="0" rIns="0" bIns="0" rtlCol="0" anchor="t"/>
          <a:lstStyle/>
          <a:p>
            <a:pPr marL="0" indent="0" algn="r">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Analysed balance between heart disease positive and negative cases to prevent model bias</a:t>
            </a:r>
            <a:endParaRPr lang="en-US" sz="1750" dirty="0">
              <a:latin typeface="Times New Roman" panose="02020603050405020304" pitchFamily="18" charset="0"/>
              <a:cs typeface="Times New Roman" panose="02020603050405020304" pitchFamily="18" charset="0"/>
            </a:endParaRPr>
          </a:p>
        </p:txBody>
      </p:sp>
      <p:pic>
        <p:nvPicPr>
          <p:cNvPr id="5" name="Image 0" descr="preencoded.png"/>
          <p:cNvPicPr>
            <a:picLocks noChangeAspect="1"/>
          </p:cNvPicPr>
          <p:nvPr/>
        </p:nvPicPr>
        <p:blipFill>
          <a:blip r:embed="rId3"/>
          <a:stretch>
            <a:fillRect/>
          </a:stretch>
        </p:blipFill>
        <p:spPr>
          <a:xfrm>
            <a:off x="5032653" y="2413516"/>
            <a:ext cx="4564975" cy="4564975"/>
          </a:xfrm>
          <a:prstGeom prst="rect">
            <a:avLst/>
          </a:prstGeom>
        </p:spPr>
      </p:pic>
      <p:pic>
        <p:nvPicPr>
          <p:cNvPr id="6" name="Image 1" descr="preencoded.png"/>
          <p:cNvPicPr>
            <a:picLocks noChangeAspect="1"/>
          </p:cNvPicPr>
          <p:nvPr/>
        </p:nvPicPr>
        <p:blipFill>
          <a:blip r:embed="rId4"/>
          <a:stretch>
            <a:fillRect/>
          </a:stretch>
        </p:blipFill>
        <p:spPr>
          <a:xfrm>
            <a:off x="6015633" y="3353991"/>
            <a:ext cx="339328" cy="424220"/>
          </a:xfrm>
          <a:prstGeom prst="rect">
            <a:avLst/>
          </a:prstGeom>
        </p:spPr>
      </p:pic>
      <p:sp>
        <p:nvSpPr>
          <p:cNvPr id="7" name="Text 3"/>
          <p:cNvSpPr/>
          <p:nvPr/>
        </p:nvSpPr>
        <p:spPr>
          <a:xfrm>
            <a:off x="9937790" y="2680097"/>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Feature Relationships</a:t>
            </a:r>
            <a:endParaRPr lang="en-US" sz="2200" b="1" dirty="0">
              <a:latin typeface="Times New Roman" panose="02020603050405020304" pitchFamily="18" charset="0"/>
              <a:cs typeface="Times New Roman" panose="02020603050405020304" pitchFamily="18" charset="0"/>
            </a:endParaRPr>
          </a:p>
        </p:txBody>
      </p:sp>
      <p:sp>
        <p:nvSpPr>
          <p:cNvPr id="8" name="Text 4"/>
          <p:cNvSpPr/>
          <p:nvPr/>
        </p:nvSpPr>
        <p:spPr>
          <a:xfrm>
            <a:off x="9937790" y="3170515"/>
            <a:ext cx="3898821"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Pairplots and scatter matrices revealed complex interdependencies between clinical variables</a:t>
            </a:r>
            <a:endParaRPr lang="en-US" sz="175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5032653" y="2413516"/>
            <a:ext cx="4564975" cy="4564975"/>
          </a:xfrm>
          <a:prstGeom prst="rect">
            <a:avLst/>
          </a:prstGeom>
        </p:spPr>
      </p:pic>
      <p:pic>
        <p:nvPicPr>
          <p:cNvPr id="10" name="Image 3" descr="preencoded.png"/>
          <p:cNvPicPr>
            <a:picLocks noChangeAspect="1"/>
          </p:cNvPicPr>
          <p:nvPr/>
        </p:nvPicPr>
        <p:blipFill>
          <a:blip r:embed="rId6"/>
          <a:stretch>
            <a:fillRect/>
          </a:stretch>
        </p:blipFill>
        <p:spPr>
          <a:xfrm>
            <a:off x="8275201" y="3353991"/>
            <a:ext cx="339328" cy="424220"/>
          </a:xfrm>
          <a:prstGeom prst="rect">
            <a:avLst/>
          </a:prstGeom>
        </p:spPr>
      </p:pic>
      <p:sp>
        <p:nvSpPr>
          <p:cNvPr id="11" name="Text 5"/>
          <p:cNvSpPr/>
          <p:nvPr/>
        </p:nvSpPr>
        <p:spPr>
          <a:xfrm>
            <a:off x="9937790" y="5132665"/>
            <a:ext cx="2835235" cy="354330"/>
          </a:xfrm>
          <a:prstGeom prst="rect">
            <a:avLst/>
          </a:prstGeom>
          <a:noFill/>
        </p:spPr>
        <p:txBody>
          <a:bodyPr wrap="none" lIns="0" tIns="0" rIns="0" bIns="0" rtlCol="0" anchor="t"/>
          <a:lstStyle/>
          <a:p>
            <a:pPr marL="0" indent="0" algn="l">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Outlier Detection</a:t>
            </a:r>
            <a:endParaRPr lang="en-US" sz="2200" b="1" dirty="0">
              <a:latin typeface="Times New Roman" panose="02020603050405020304" pitchFamily="18" charset="0"/>
              <a:cs typeface="Times New Roman" panose="02020603050405020304" pitchFamily="18" charset="0"/>
            </a:endParaRPr>
          </a:p>
        </p:txBody>
      </p:sp>
      <p:sp>
        <p:nvSpPr>
          <p:cNvPr id="12" name="Text 6"/>
          <p:cNvSpPr/>
          <p:nvPr/>
        </p:nvSpPr>
        <p:spPr>
          <a:xfrm>
            <a:off x="9937790" y="5623084"/>
            <a:ext cx="3898821" cy="1088708"/>
          </a:xfrm>
          <a:prstGeom prst="rect">
            <a:avLst/>
          </a:prstGeom>
          <a:noFill/>
        </p:spPr>
        <p:txBody>
          <a:bodyPr wrap="square" lIns="0" tIns="0" rIns="0" bIns="0" rtlCol="0" anchor="t"/>
          <a:lstStyle/>
          <a:p>
            <a:pPr marL="0" indent="0" algn="l">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Systematic identification and treatment of statistical anomalies to ensure model reliability</a:t>
            </a:r>
            <a:endParaRPr lang="en-US" sz="175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5032653" y="2413516"/>
            <a:ext cx="4564975" cy="4564975"/>
          </a:xfrm>
          <a:prstGeom prst="rect">
            <a:avLst/>
          </a:prstGeom>
        </p:spPr>
      </p:pic>
      <p:pic>
        <p:nvPicPr>
          <p:cNvPr id="14" name="Image 5" descr="preencoded.png"/>
          <p:cNvPicPr>
            <a:picLocks noChangeAspect="1"/>
          </p:cNvPicPr>
          <p:nvPr/>
        </p:nvPicPr>
        <p:blipFill>
          <a:blip r:embed="rId8"/>
          <a:stretch>
            <a:fillRect/>
          </a:stretch>
        </p:blipFill>
        <p:spPr>
          <a:xfrm>
            <a:off x="8275201" y="5613559"/>
            <a:ext cx="339328" cy="424220"/>
          </a:xfrm>
          <a:prstGeom prst="rect">
            <a:avLst/>
          </a:prstGeom>
        </p:spPr>
      </p:pic>
      <p:sp>
        <p:nvSpPr>
          <p:cNvPr id="15" name="Text 7"/>
          <p:cNvSpPr/>
          <p:nvPr/>
        </p:nvSpPr>
        <p:spPr>
          <a:xfrm>
            <a:off x="1857256" y="5132665"/>
            <a:ext cx="2835235" cy="354330"/>
          </a:xfrm>
          <a:prstGeom prst="rect">
            <a:avLst/>
          </a:prstGeom>
          <a:noFill/>
        </p:spPr>
        <p:txBody>
          <a:bodyPr wrap="none" lIns="0" tIns="0" rIns="0" bIns="0" rtlCol="0" anchor="t"/>
          <a:lstStyle/>
          <a:p>
            <a:pPr marL="0" indent="0" algn="r">
              <a:lnSpc>
                <a:spcPts val="2750"/>
              </a:lnSpc>
              <a:buNone/>
            </a:pPr>
            <a:r>
              <a:rPr lang="en-US" sz="2200" b="1" dirty="0">
                <a:solidFill>
                  <a:srgbClr val="272525"/>
                </a:solidFill>
                <a:latin typeface="Times New Roman" panose="02020603050405020304" pitchFamily="18" charset="0"/>
                <a:ea typeface="Gelasio" pitchFamily="34" charset="-122"/>
                <a:cs typeface="Times New Roman" panose="02020603050405020304" pitchFamily="18" charset="0"/>
              </a:rPr>
              <a:t>Feature Importance</a:t>
            </a:r>
            <a:endParaRPr lang="en-US" sz="2200" b="1" dirty="0">
              <a:latin typeface="Times New Roman" panose="02020603050405020304" pitchFamily="18" charset="0"/>
              <a:cs typeface="Times New Roman" panose="02020603050405020304" pitchFamily="18" charset="0"/>
            </a:endParaRPr>
          </a:p>
        </p:txBody>
      </p:sp>
      <p:sp>
        <p:nvSpPr>
          <p:cNvPr id="16" name="Text 8"/>
          <p:cNvSpPr/>
          <p:nvPr/>
        </p:nvSpPr>
        <p:spPr>
          <a:xfrm>
            <a:off x="793790" y="5623084"/>
            <a:ext cx="3898702" cy="1088708"/>
          </a:xfrm>
          <a:prstGeom prst="rect">
            <a:avLst/>
          </a:prstGeom>
          <a:noFill/>
        </p:spPr>
        <p:txBody>
          <a:bodyPr wrap="square" lIns="0" tIns="0" rIns="0" bIns="0" rtlCol="0" anchor="t"/>
          <a:lstStyle/>
          <a:p>
            <a:pPr marL="0" indent="0" algn="r">
              <a:lnSpc>
                <a:spcPts val="2850"/>
              </a:lnSpc>
              <a:buNone/>
            </a:pPr>
            <a:r>
              <a:rPr lang="en-US" sz="17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Mutual information scores provided preliminary assessment of predictive power across variables</a:t>
            </a:r>
            <a:endParaRPr lang="en-US" sz="1750" dirty="0">
              <a:latin typeface="Times New Roman" panose="02020603050405020304" pitchFamily="18" charset="0"/>
              <a:cs typeface="Times New Roman" panose="02020603050405020304" pitchFamily="18" charset="0"/>
            </a:endParaRPr>
          </a:p>
        </p:txBody>
      </p:sp>
      <p:pic>
        <p:nvPicPr>
          <p:cNvPr id="17" name="Image 6" descr="preencoded.png"/>
          <p:cNvPicPr>
            <a:picLocks noChangeAspect="1"/>
          </p:cNvPicPr>
          <p:nvPr/>
        </p:nvPicPr>
        <p:blipFill>
          <a:blip r:embed="rId9"/>
          <a:stretch>
            <a:fillRect/>
          </a:stretch>
        </p:blipFill>
        <p:spPr>
          <a:xfrm>
            <a:off x="5032653" y="2413516"/>
            <a:ext cx="4564975" cy="4564975"/>
          </a:xfrm>
          <a:prstGeom prst="rect">
            <a:avLst/>
          </a:prstGeom>
        </p:spPr>
      </p:pic>
      <p:pic>
        <p:nvPicPr>
          <p:cNvPr id="18" name="Image 7" descr="preencoded.png"/>
          <p:cNvPicPr>
            <a:picLocks noChangeAspect="1"/>
          </p:cNvPicPr>
          <p:nvPr/>
        </p:nvPicPr>
        <p:blipFill>
          <a:blip r:embed="rId10"/>
          <a:stretch>
            <a:fillRect/>
          </a:stretch>
        </p:blipFill>
        <p:spPr>
          <a:xfrm>
            <a:off x="6015633" y="5613559"/>
            <a:ext cx="339328" cy="424220"/>
          </a:xfrm>
          <a:prstGeom prst="rect">
            <a:avLst/>
          </a:prstGeom>
        </p:spPr>
      </p:pic>
      <p:pic>
        <p:nvPicPr>
          <p:cNvPr id="19" name="Picture 18"/>
          <p:cNvPicPr>
            <a:picLocks noChangeAspect="1"/>
          </p:cNvPicPr>
          <p:nvPr/>
        </p:nvPicPr>
        <p:blipFill>
          <a:blip r:embed="rId11"/>
          <a:stretch>
            <a:fillRect/>
          </a:stretch>
        </p:blipFill>
        <p:spPr>
          <a:xfrm>
            <a:off x="12295051" y="304800"/>
            <a:ext cx="1578429" cy="1055914"/>
          </a:xfrm>
          <a:prstGeom prst="rect">
            <a:avLst/>
          </a:prstGeom>
        </p:spPr>
      </p:pic>
      <p:pic>
        <p:nvPicPr>
          <p:cNvPr id="20" name="Picture 19"/>
          <p:cNvPicPr/>
          <p:nvPr/>
        </p:nvPicPr>
        <p:blipFill>
          <a:blip r:embed="rId12"/>
          <a:stretch>
            <a:fillRect/>
          </a:stretch>
        </p:blipFill>
        <p:spPr>
          <a:xfrm>
            <a:off x="10781665" y="7513955"/>
            <a:ext cx="3848735" cy="7156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74370" y="531852"/>
            <a:ext cx="7795260" cy="1204198"/>
          </a:xfrm>
          <a:prstGeom prst="rect">
            <a:avLst/>
          </a:prstGeom>
          <a:noFill/>
        </p:spPr>
        <p:txBody>
          <a:bodyPr wrap="square" lIns="0" tIns="0" rIns="0" bIns="0" rtlCol="0" anchor="t"/>
          <a:lstStyle/>
          <a:p>
            <a:pPr marL="0" indent="0" algn="l">
              <a:lnSpc>
                <a:spcPts val="4700"/>
              </a:lnSpc>
              <a:buNone/>
            </a:pPr>
            <a:r>
              <a:rPr lang="en-US" sz="3750" dirty="0">
                <a:solidFill>
                  <a:srgbClr val="312F2B"/>
                </a:solidFill>
                <a:latin typeface="Times New Roman" panose="02020603050405020304" pitchFamily="18" charset="0"/>
                <a:ea typeface="Gelasio" pitchFamily="34" charset="-122"/>
                <a:cs typeface="Times New Roman" panose="02020603050405020304" pitchFamily="18" charset="0"/>
              </a:rPr>
              <a:t>Data Preprocessing &amp; Feature Engineering Excellence</a:t>
            </a:r>
            <a:endParaRPr lang="en-US" sz="37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74370" y="2025015"/>
            <a:ext cx="963335" cy="1418153"/>
          </a:xfrm>
          <a:prstGeom prst="rect">
            <a:avLst/>
          </a:prstGeom>
        </p:spPr>
      </p:pic>
      <p:sp>
        <p:nvSpPr>
          <p:cNvPr id="5" name="Text 1"/>
          <p:cNvSpPr/>
          <p:nvPr/>
        </p:nvSpPr>
        <p:spPr>
          <a:xfrm>
            <a:off x="1830348" y="2217658"/>
            <a:ext cx="2408515" cy="300990"/>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Times New Roman" panose="02020603050405020304" pitchFamily="18" charset="0"/>
                <a:ea typeface="Gelasio" pitchFamily="34" charset="-122"/>
                <a:cs typeface="Times New Roman" panose="02020603050405020304" pitchFamily="18" charset="0"/>
              </a:rPr>
              <a:t>Data Cleansing</a:t>
            </a:r>
            <a:endParaRPr lang="en-US" sz="1850" b="1" dirty="0">
              <a:latin typeface="Times New Roman" panose="02020603050405020304" pitchFamily="18" charset="0"/>
              <a:cs typeface="Times New Roman" panose="02020603050405020304" pitchFamily="18" charset="0"/>
            </a:endParaRPr>
          </a:p>
        </p:txBody>
      </p:sp>
      <p:sp>
        <p:nvSpPr>
          <p:cNvPr id="6" name="Text 2"/>
          <p:cNvSpPr/>
          <p:nvPr/>
        </p:nvSpPr>
        <p:spPr>
          <a:xfrm>
            <a:off x="1830348" y="2634258"/>
            <a:ext cx="6639282" cy="616268"/>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Systematic removal of duplicates, handling of missing values through advanced imputation strategies</a:t>
            </a:r>
            <a:endParaRPr lang="en-US" sz="1500" dirty="0">
              <a:latin typeface="Times New Roman" panose="02020603050405020304" pitchFamily="18" charset="0"/>
              <a:cs typeface="Times New Roman" panose="02020603050405020304" pitchFamily="18" charset="0"/>
            </a:endParaRPr>
          </a:p>
        </p:txBody>
      </p:sp>
      <p:pic>
        <p:nvPicPr>
          <p:cNvPr id="7" name="Image 2" descr="preencoded.png"/>
          <p:cNvPicPr>
            <a:picLocks noChangeAspect="1"/>
          </p:cNvPicPr>
          <p:nvPr/>
        </p:nvPicPr>
        <p:blipFill>
          <a:blip r:embed="rId5"/>
          <a:stretch>
            <a:fillRect/>
          </a:stretch>
        </p:blipFill>
        <p:spPr>
          <a:xfrm>
            <a:off x="674370" y="3443168"/>
            <a:ext cx="963335" cy="1418153"/>
          </a:xfrm>
          <a:prstGeom prst="rect">
            <a:avLst/>
          </a:prstGeom>
        </p:spPr>
      </p:pic>
      <p:sp>
        <p:nvSpPr>
          <p:cNvPr id="8" name="Text 3"/>
          <p:cNvSpPr/>
          <p:nvPr/>
        </p:nvSpPr>
        <p:spPr>
          <a:xfrm>
            <a:off x="1830348" y="3635812"/>
            <a:ext cx="2408515" cy="300990"/>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Times New Roman" panose="02020603050405020304" pitchFamily="18" charset="0"/>
                <a:ea typeface="Gelasio" pitchFamily="34" charset="-122"/>
                <a:cs typeface="Times New Roman" panose="02020603050405020304" pitchFamily="18" charset="0"/>
              </a:rPr>
              <a:t>Categorical Encoding</a:t>
            </a:r>
            <a:endParaRPr lang="en-US" sz="1850" b="1" dirty="0">
              <a:latin typeface="Times New Roman" panose="02020603050405020304" pitchFamily="18" charset="0"/>
              <a:cs typeface="Times New Roman" panose="02020603050405020304" pitchFamily="18" charset="0"/>
            </a:endParaRPr>
          </a:p>
        </p:txBody>
      </p:sp>
      <p:sp>
        <p:nvSpPr>
          <p:cNvPr id="9" name="Text 4"/>
          <p:cNvSpPr/>
          <p:nvPr/>
        </p:nvSpPr>
        <p:spPr>
          <a:xfrm>
            <a:off x="1830348" y="4052411"/>
            <a:ext cx="6639282" cy="616268"/>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One-hot encoding applied to categorical variables such as chest pain types for optimal model compatibility</a:t>
            </a:r>
            <a:endParaRPr lang="en-US" sz="1500" dirty="0">
              <a:latin typeface="Times New Roman" panose="02020603050405020304" pitchFamily="18" charset="0"/>
              <a:cs typeface="Times New Roman" panose="02020603050405020304" pitchFamily="18" charset="0"/>
            </a:endParaRPr>
          </a:p>
        </p:txBody>
      </p:sp>
      <p:pic>
        <p:nvPicPr>
          <p:cNvPr id="10" name="Image 3" descr="preencoded.png"/>
          <p:cNvPicPr>
            <a:picLocks noChangeAspect="1"/>
          </p:cNvPicPr>
          <p:nvPr/>
        </p:nvPicPr>
        <p:blipFill>
          <a:blip r:embed="rId6"/>
          <a:stretch>
            <a:fillRect/>
          </a:stretch>
        </p:blipFill>
        <p:spPr>
          <a:xfrm>
            <a:off x="674370" y="4861322"/>
            <a:ext cx="963335" cy="1418153"/>
          </a:xfrm>
          <a:prstGeom prst="rect">
            <a:avLst/>
          </a:prstGeom>
        </p:spPr>
      </p:pic>
      <p:sp>
        <p:nvSpPr>
          <p:cNvPr id="11" name="Text 5"/>
          <p:cNvSpPr/>
          <p:nvPr/>
        </p:nvSpPr>
        <p:spPr>
          <a:xfrm>
            <a:off x="1830348" y="5053965"/>
            <a:ext cx="2408515" cy="300990"/>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Times New Roman" panose="02020603050405020304" pitchFamily="18" charset="0"/>
                <a:ea typeface="Gelasio" pitchFamily="34" charset="-122"/>
                <a:cs typeface="Times New Roman" panose="02020603050405020304" pitchFamily="18" charset="0"/>
              </a:rPr>
              <a:t>Feature Scaling</a:t>
            </a:r>
            <a:endParaRPr lang="en-US" sz="1850" b="1" dirty="0">
              <a:latin typeface="Times New Roman" panose="02020603050405020304" pitchFamily="18" charset="0"/>
              <a:cs typeface="Times New Roman" panose="02020603050405020304" pitchFamily="18" charset="0"/>
            </a:endParaRPr>
          </a:p>
        </p:txBody>
      </p:sp>
      <p:sp>
        <p:nvSpPr>
          <p:cNvPr id="12" name="Text 6"/>
          <p:cNvSpPr/>
          <p:nvPr/>
        </p:nvSpPr>
        <p:spPr>
          <a:xfrm>
            <a:off x="1830348" y="5470565"/>
            <a:ext cx="6639282" cy="616268"/>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StandardScaler implementation ensures algorithms sensitive to magnitude perform optimally</a:t>
            </a:r>
            <a:endParaRPr lang="en-US" sz="1500" dirty="0">
              <a:latin typeface="Times New Roman" panose="02020603050405020304" pitchFamily="18" charset="0"/>
              <a:cs typeface="Times New Roman" panose="02020603050405020304" pitchFamily="18" charset="0"/>
            </a:endParaRPr>
          </a:p>
        </p:txBody>
      </p:sp>
      <p:pic>
        <p:nvPicPr>
          <p:cNvPr id="13" name="Image 4" descr="preencoded.png"/>
          <p:cNvPicPr>
            <a:picLocks noChangeAspect="1"/>
          </p:cNvPicPr>
          <p:nvPr/>
        </p:nvPicPr>
        <p:blipFill>
          <a:blip r:embed="rId7"/>
          <a:stretch>
            <a:fillRect/>
          </a:stretch>
        </p:blipFill>
        <p:spPr>
          <a:xfrm>
            <a:off x="674370" y="6279475"/>
            <a:ext cx="963335" cy="1418153"/>
          </a:xfrm>
          <a:prstGeom prst="rect">
            <a:avLst/>
          </a:prstGeom>
        </p:spPr>
      </p:pic>
      <p:sp>
        <p:nvSpPr>
          <p:cNvPr id="14" name="Text 7"/>
          <p:cNvSpPr/>
          <p:nvPr/>
        </p:nvSpPr>
        <p:spPr>
          <a:xfrm>
            <a:off x="1830348" y="6472118"/>
            <a:ext cx="2408515" cy="300990"/>
          </a:xfrm>
          <a:prstGeom prst="rect">
            <a:avLst/>
          </a:prstGeom>
          <a:noFill/>
        </p:spPr>
        <p:txBody>
          <a:bodyPr wrap="none" lIns="0" tIns="0" rIns="0" bIns="0" rtlCol="0" anchor="t"/>
          <a:lstStyle/>
          <a:p>
            <a:pPr marL="0" indent="0" algn="l">
              <a:lnSpc>
                <a:spcPts val="2350"/>
              </a:lnSpc>
              <a:buNone/>
            </a:pPr>
            <a:r>
              <a:rPr lang="en-US" sz="1850" b="1" dirty="0">
                <a:solidFill>
                  <a:srgbClr val="272525"/>
                </a:solidFill>
                <a:latin typeface="Times New Roman" panose="02020603050405020304" pitchFamily="18" charset="0"/>
                <a:ea typeface="Gelasio" pitchFamily="34" charset="-122"/>
                <a:cs typeface="Times New Roman" panose="02020603050405020304" pitchFamily="18" charset="0"/>
              </a:rPr>
              <a:t>Feature Creation</a:t>
            </a:r>
            <a:endParaRPr lang="en-US" sz="1850" b="1" dirty="0">
              <a:latin typeface="Times New Roman" panose="02020603050405020304" pitchFamily="18" charset="0"/>
              <a:cs typeface="Times New Roman" panose="02020603050405020304" pitchFamily="18" charset="0"/>
            </a:endParaRPr>
          </a:p>
        </p:txBody>
      </p:sp>
      <p:sp>
        <p:nvSpPr>
          <p:cNvPr id="15" name="Text 8"/>
          <p:cNvSpPr/>
          <p:nvPr/>
        </p:nvSpPr>
        <p:spPr>
          <a:xfrm>
            <a:off x="1830348" y="6888718"/>
            <a:ext cx="6639282" cy="616268"/>
          </a:xfrm>
          <a:prstGeom prst="rect">
            <a:avLst/>
          </a:prstGeom>
          <a:noFill/>
        </p:spPr>
        <p:txBody>
          <a:bodyPr wrap="square" lIns="0" tIns="0" rIns="0" bIns="0" rtlCol="0" anchor="t"/>
          <a:lstStyle/>
          <a:p>
            <a:pPr marL="0" indent="0" algn="l">
              <a:lnSpc>
                <a:spcPts val="2400"/>
              </a:lnSpc>
              <a:buNone/>
            </a:pPr>
            <a:r>
              <a:rPr lang="en-US" sz="150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Engineered new variables including BMI categories and age groups to enhance predictive capability</a:t>
            </a:r>
            <a:endParaRPr lang="en-US" sz="1500" dirty="0">
              <a:latin typeface="Times New Roman" panose="02020603050405020304" pitchFamily="18" charset="0"/>
              <a:cs typeface="Times New Roman" panose="02020603050405020304" pitchFamily="18" charset="0"/>
            </a:endParaRPr>
          </a:p>
        </p:txBody>
      </p:sp>
      <p:pic>
        <p:nvPicPr>
          <p:cNvPr id="16" name="Picture 15"/>
          <p:cNvPicPr>
            <a:picLocks noChangeAspect="1"/>
          </p:cNvPicPr>
          <p:nvPr/>
        </p:nvPicPr>
        <p:blipFill>
          <a:blip r:embed="rId8"/>
          <a:stretch>
            <a:fillRect/>
          </a:stretch>
        </p:blipFill>
        <p:spPr>
          <a:xfrm>
            <a:off x="12728121" y="0"/>
            <a:ext cx="1578429" cy="10559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3052" y="473869"/>
            <a:ext cx="9679305" cy="538401"/>
          </a:xfrm>
          <a:prstGeom prst="rect">
            <a:avLst/>
          </a:prstGeom>
          <a:noFill/>
        </p:spPr>
        <p:txBody>
          <a:bodyPr wrap="none" lIns="0" tIns="0" rIns="0" bIns="0" rtlCol="0" anchor="t"/>
          <a:lstStyle/>
          <a:p>
            <a:pPr marL="0" indent="0" algn="l">
              <a:lnSpc>
                <a:spcPts val="4200"/>
              </a:lnSpc>
              <a:buNone/>
            </a:pPr>
            <a:r>
              <a:rPr lang="en-US" sz="3350" dirty="0">
                <a:solidFill>
                  <a:srgbClr val="312F2B"/>
                </a:solidFill>
                <a:latin typeface="Times New Roman" panose="02020603050405020304" pitchFamily="18" charset="0"/>
                <a:ea typeface="Gelasio" pitchFamily="34" charset="-122"/>
                <a:cs typeface="Times New Roman" panose="02020603050405020304" pitchFamily="18" charset="0"/>
              </a:rPr>
              <a:t>Model Building &amp; Advanced Training Methodology</a:t>
            </a:r>
            <a:endParaRPr lang="en-US" sz="3350" dirty="0">
              <a:latin typeface="Times New Roman" panose="02020603050405020304" pitchFamily="18" charset="0"/>
              <a:cs typeface="Times New Roman" panose="02020603050405020304" pitchFamily="18" charset="0"/>
            </a:endParaRPr>
          </a:p>
        </p:txBody>
      </p:sp>
      <p:sp>
        <p:nvSpPr>
          <p:cNvPr id="3" name="Text 1"/>
          <p:cNvSpPr/>
          <p:nvPr/>
        </p:nvSpPr>
        <p:spPr>
          <a:xfrm>
            <a:off x="603052" y="1443038"/>
            <a:ext cx="2154079" cy="269200"/>
          </a:xfrm>
          <a:prstGeom prst="rect">
            <a:avLst/>
          </a:prstGeom>
          <a:noFill/>
        </p:spPr>
        <p:txBody>
          <a:bodyPr wrap="none" lIns="0" tIns="0" rIns="0" bIns="0" rtlCol="0" anchor="t"/>
          <a:lstStyle/>
          <a:p>
            <a:pPr marL="0" indent="0" algn="l">
              <a:lnSpc>
                <a:spcPts val="2100"/>
              </a:lnSpc>
              <a:buNone/>
            </a:pPr>
            <a:r>
              <a:rPr lang="en-US" sz="1650" b="1" dirty="0">
                <a:solidFill>
                  <a:srgbClr val="312F2B"/>
                </a:solidFill>
                <a:latin typeface="Times New Roman" panose="02020603050405020304" pitchFamily="18" charset="0"/>
                <a:ea typeface="Gelasio" pitchFamily="34" charset="-122"/>
                <a:cs typeface="Times New Roman" panose="02020603050405020304" pitchFamily="18" charset="0"/>
              </a:rPr>
              <a:t>Algorithm Portfolio</a:t>
            </a:r>
            <a:endParaRPr lang="en-US" sz="1650" b="1" dirty="0">
              <a:latin typeface="Times New Roman" panose="02020603050405020304" pitchFamily="18" charset="0"/>
              <a:cs typeface="Times New Roman" panose="02020603050405020304" pitchFamily="18" charset="0"/>
            </a:endParaRPr>
          </a:p>
        </p:txBody>
      </p:sp>
      <p:sp>
        <p:nvSpPr>
          <p:cNvPr id="4" name="Text 2"/>
          <p:cNvSpPr/>
          <p:nvPr/>
        </p:nvSpPr>
        <p:spPr>
          <a:xfrm>
            <a:off x="603052" y="1884521"/>
            <a:ext cx="7886462" cy="275630"/>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Logistic Regression: Linear probabilistic approach</a:t>
            </a:r>
            <a:endParaRPr lang="en-US" sz="1350" dirty="0">
              <a:latin typeface="Times New Roman" panose="02020603050405020304" pitchFamily="18" charset="0"/>
              <a:cs typeface="Times New Roman" panose="02020603050405020304" pitchFamily="18" charset="0"/>
            </a:endParaRPr>
          </a:p>
        </p:txBody>
      </p:sp>
      <p:sp>
        <p:nvSpPr>
          <p:cNvPr id="5" name="Text 3"/>
          <p:cNvSpPr/>
          <p:nvPr/>
        </p:nvSpPr>
        <p:spPr>
          <a:xfrm>
            <a:off x="603052" y="2220397"/>
            <a:ext cx="7886462" cy="275630"/>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Random Forest: Ensemble decision tree methodology</a:t>
            </a:r>
            <a:endParaRPr lang="en-US" sz="1350" dirty="0">
              <a:latin typeface="Times New Roman" panose="02020603050405020304" pitchFamily="18" charset="0"/>
              <a:cs typeface="Times New Roman" panose="02020603050405020304" pitchFamily="18" charset="0"/>
            </a:endParaRPr>
          </a:p>
        </p:txBody>
      </p:sp>
      <p:sp>
        <p:nvSpPr>
          <p:cNvPr id="6" name="Text 4"/>
          <p:cNvSpPr/>
          <p:nvPr/>
        </p:nvSpPr>
        <p:spPr>
          <a:xfrm>
            <a:off x="603052" y="2556272"/>
            <a:ext cx="7886462" cy="275630"/>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Support Vector Machine: High-dimensional classification</a:t>
            </a:r>
            <a:endParaRPr lang="en-US" sz="1350" dirty="0">
              <a:latin typeface="Times New Roman" panose="02020603050405020304" pitchFamily="18" charset="0"/>
              <a:cs typeface="Times New Roman" panose="02020603050405020304" pitchFamily="18" charset="0"/>
            </a:endParaRPr>
          </a:p>
        </p:txBody>
      </p:sp>
      <p:sp>
        <p:nvSpPr>
          <p:cNvPr id="7" name="Text 5"/>
          <p:cNvSpPr/>
          <p:nvPr/>
        </p:nvSpPr>
        <p:spPr>
          <a:xfrm>
            <a:off x="603052" y="2892147"/>
            <a:ext cx="7886462" cy="275630"/>
          </a:xfrm>
          <a:prstGeom prst="rect">
            <a:avLst/>
          </a:prstGeom>
          <a:noFill/>
        </p:spPr>
        <p:txBody>
          <a:bodyPr wrap="none" lIns="0" tIns="0" rIns="0" bIns="0" rtlCol="0" anchor="t"/>
          <a:lstStyle/>
          <a:p>
            <a:pPr marL="342900" indent="-342900" algn="l">
              <a:lnSpc>
                <a:spcPts val="2150"/>
              </a:lnSpc>
              <a:buSzPct val="100000"/>
              <a:buChar char="•"/>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Decision Tree: Gradient boosting </a:t>
            </a:r>
            <a:r>
              <a:rPr lang="en-US" sz="1350" dirty="0" err="1">
                <a:solidFill>
                  <a:srgbClr val="272525"/>
                </a:solidFill>
                <a:latin typeface="Times New Roman" panose="02020603050405020304" pitchFamily="18" charset="0"/>
                <a:ea typeface="Lato" panose="020F0802020204030203" pitchFamily="34" charset="-122"/>
                <a:cs typeface="Times New Roman" panose="02020603050405020304" pitchFamily="18" charset="0"/>
              </a:rPr>
              <a:t>optimisation</a:t>
            </a:r>
            <a:endParaRPr lang="en-US" sz="1350" dirty="0">
              <a:latin typeface="Times New Roman" panose="02020603050405020304" pitchFamily="18" charset="0"/>
              <a:cs typeface="Times New Roman" panose="02020603050405020304" pitchFamily="18" charset="0"/>
            </a:endParaRPr>
          </a:p>
        </p:txBody>
      </p:sp>
      <p:sp>
        <p:nvSpPr>
          <p:cNvPr id="8" name="Text 6"/>
          <p:cNvSpPr/>
          <p:nvPr/>
        </p:nvSpPr>
        <p:spPr>
          <a:xfrm>
            <a:off x="603052" y="3340060"/>
            <a:ext cx="2154079" cy="269200"/>
          </a:xfrm>
          <a:prstGeom prst="rect">
            <a:avLst/>
          </a:prstGeom>
          <a:noFill/>
        </p:spPr>
        <p:txBody>
          <a:bodyPr wrap="none" lIns="0" tIns="0" rIns="0" bIns="0" rtlCol="0" anchor="t"/>
          <a:lstStyle/>
          <a:p>
            <a:pPr marL="0" indent="0" algn="l">
              <a:lnSpc>
                <a:spcPts val="2100"/>
              </a:lnSpc>
              <a:buNone/>
            </a:pPr>
            <a:r>
              <a:rPr lang="en-US" sz="1650" b="1" dirty="0">
                <a:solidFill>
                  <a:srgbClr val="312F2B"/>
                </a:solidFill>
                <a:latin typeface="Times New Roman" panose="02020603050405020304" pitchFamily="18" charset="0"/>
                <a:ea typeface="Gelasio" pitchFamily="34" charset="-122"/>
                <a:cs typeface="Times New Roman" panose="02020603050405020304" pitchFamily="18" charset="0"/>
              </a:rPr>
              <a:t>Training Strategy</a:t>
            </a:r>
            <a:endParaRPr lang="en-US" sz="1650" b="1" dirty="0">
              <a:latin typeface="Times New Roman" panose="02020603050405020304" pitchFamily="18" charset="0"/>
              <a:cs typeface="Times New Roman" panose="02020603050405020304" pitchFamily="18" charset="0"/>
            </a:endParaRPr>
          </a:p>
        </p:txBody>
      </p:sp>
      <p:sp>
        <p:nvSpPr>
          <p:cNvPr id="9" name="Text 7"/>
          <p:cNvSpPr/>
          <p:nvPr/>
        </p:nvSpPr>
        <p:spPr>
          <a:xfrm>
            <a:off x="603052" y="3781544"/>
            <a:ext cx="7886462" cy="551259"/>
          </a:xfrm>
          <a:prstGeom prst="rect">
            <a:avLst/>
          </a:prstGeom>
          <a:noFill/>
        </p:spPr>
        <p:txBody>
          <a:bodyPr wrap="square" lIns="0" tIns="0" rIns="0" bIns="0" rtlCol="0" anchor="t"/>
          <a:lstStyle/>
          <a:p>
            <a:pPr marL="0" indent="0" algn="l">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Implemented </a:t>
            </a:r>
            <a:r>
              <a:rPr lang="en-US" sz="1350" dirty="0" smtClean="0">
                <a:solidFill>
                  <a:srgbClr val="272525"/>
                </a:solidFill>
                <a:latin typeface="Times New Roman" panose="02020603050405020304" pitchFamily="18" charset="0"/>
                <a:ea typeface="Lato" panose="020F0802020204030203" pitchFamily="34" charset="-122"/>
                <a:cs typeface="Times New Roman" panose="02020603050405020304" pitchFamily="18" charset="0"/>
              </a:rPr>
              <a:t>80-20 </a:t>
            </a: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training-testing split with stratified sampling to maintain class distribution integrity. GridSearchCV employed for systematic hyperparameter optimisation across all algorithms.</a:t>
            </a:r>
            <a:endParaRPr lang="en-US" sz="1350" dirty="0">
              <a:latin typeface="Times New Roman" panose="02020603050405020304" pitchFamily="18" charset="0"/>
              <a:cs typeface="Times New Roman" panose="02020603050405020304" pitchFamily="18" charset="0"/>
            </a:endParaRPr>
          </a:p>
        </p:txBody>
      </p:sp>
      <p:pic>
        <p:nvPicPr>
          <p:cNvPr id="10" name="Image 0" descr="preencoded.png"/>
          <p:cNvPicPr>
            <a:picLocks noChangeAspect="1"/>
          </p:cNvPicPr>
          <p:nvPr/>
        </p:nvPicPr>
        <p:blipFill>
          <a:blip r:embed="rId3"/>
          <a:stretch>
            <a:fillRect/>
          </a:stretch>
        </p:blipFill>
        <p:spPr>
          <a:xfrm>
            <a:off x="9227820" y="2035810"/>
            <a:ext cx="5402580" cy="6115050"/>
          </a:xfrm>
          <a:prstGeom prst="rect">
            <a:avLst/>
          </a:prstGeom>
        </p:spPr>
      </p:pic>
      <p:sp>
        <p:nvSpPr>
          <p:cNvPr id="11" name="Text 8"/>
          <p:cNvSpPr/>
          <p:nvPr/>
        </p:nvSpPr>
        <p:spPr>
          <a:xfrm>
            <a:off x="1056759" y="4946253"/>
            <a:ext cx="5117544" cy="568643"/>
          </a:xfrm>
          <a:prstGeom prst="rect">
            <a:avLst/>
          </a:prstGeom>
          <a:noFill/>
        </p:spPr>
        <p:txBody>
          <a:bodyPr wrap="none" lIns="0" tIns="0" rIns="0" bIns="0" rtlCol="0" anchor="t"/>
          <a:lstStyle/>
          <a:p>
            <a:pPr marL="0" indent="0" algn="ctr">
              <a:lnSpc>
                <a:spcPts val="4450"/>
              </a:lnSpc>
              <a:buNone/>
            </a:pPr>
            <a:r>
              <a:rPr lang="en-US" sz="4450" dirty="0" smtClean="0">
                <a:solidFill>
                  <a:srgbClr val="272525"/>
                </a:solidFill>
                <a:latin typeface="Times New Roman" panose="02020603050405020304" pitchFamily="18" charset="0"/>
                <a:ea typeface="Gelasio" pitchFamily="34" charset="-122"/>
                <a:cs typeface="Times New Roman" panose="02020603050405020304" pitchFamily="18" charset="0"/>
              </a:rPr>
              <a:t>   68%</a:t>
            </a:r>
            <a:endParaRPr lang="en-US" sz="4450" dirty="0">
              <a:latin typeface="Times New Roman" panose="02020603050405020304" pitchFamily="18" charset="0"/>
              <a:cs typeface="Times New Roman" panose="02020603050405020304" pitchFamily="18" charset="0"/>
            </a:endParaRPr>
          </a:p>
        </p:txBody>
      </p:sp>
      <p:sp>
        <p:nvSpPr>
          <p:cNvPr id="12" name="Text 9"/>
          <p:cNvSpPr/>
          <p:nvPr/>
        </p:nvSpPr>
        <p:spPr>
          <a:xfrm>
            <a:off x="2756932" y="5694601"/>
            <a:ext cx="2154079" cy="269200"/>
          </a:xfrm>
          <a:prstGeom prst="rect">
            <a:avLst/>
          </a:prstGeom>
          <a:noFill/>
        </p:spPr>
        <p:txBody>
          <a:bodyPr wrap="none" lIns="0" tIns="0" rIns="0" bIns="0" rtlCol="0" anchor="t"/>
          <a:lstStyle/>
          <a:p>
            <a:pPr marL="0" indent="0" algn="ctr">
              <a:lnSpc>
                <a:spcPts val="2100"/>
              </a:lnSpc>
              <a:buNone/>
            </a:pPr>
            <a:r>
              <a:rPr lang="en-US" sz="1650" dirty="0">
                <a:solidFill>
                  <a:srgbClr val="272525"/>
                </a:solidFill>
                <a:latin typeface="Times New Roman" panose="02020603050405020304" pitchFamily="18" charset="0"/>
                <a:ea typeface="Gelasio" pitchFamily="34" charset="-122"/>
                <a:cs typeface="Times New Roman" panose="02020603050405020304" pitchFamily="18" charset="0"/>
              </a:rPr>
              <a:t>Best Accuracy</a:t>
            </a:r>
            <a:endParaRPr lang="en-US" sz="1650" dirty="0">
              <a:latin typeface="Times New Roman" panose="02020603050405020304" pitchFamily="18" charset="0"/>
              <a:cs typeface="Times New Roman" panose="02020603050405020304" pitchFamily="18" charset="0"/>
            </a:endParaRPr>
          </a:p>
        </p:txBody>
      </p:sp>
      <p:sp>
        <p:nvSpPr>
          <p:cNvPr id="13" name="Text 10"/>
          <p:cNvSpPr/>
          <p:nvPr/>
        </p:nvSpPr>
        <p:spPr>
          <a:xfrm>
            <a:off x="1275834" y="6306899"/>
            <a:ext cx="5117544" cy="275630"/>
          </a:xfrm>
          <a:prstGeom prst="rect">
            <a:avLst/>
          </a:prstGeom>
          <a:noFill/>
        </p:spPr>
        <p:txBody>
          <a:bodyPr wrap="none" lIns="0" tIns="0" rIns="0" bIns="0" rtlCol="0" anchor="t"/>
          <a:lstStyle/>
          <a:p>
            <a:pPr marL="0" indent="0" algn="ctr">
              <a:lnSpc>
                <a:spcPts val="2150"/>
              </a:lnSpc>
              <a:buNone/>
            </a:pPr>
            <a:r>
              <a:rPr lang="en-US" sz="1350" dirty="0">
                <a:solidFill>
                  <a:srgbClr val="272525"/>
                </a:solidFill>
                <a:latin typeface="Times New Roman" panose="02020603050405020304" pitchFamily="18" charset="0"/>
                <a:ea typeface="Lato" panose="020F0802020204030203" pitchFamily="34" charset="-122"/>
                <a:cs typeface="Times New Roman" panose="02020603050405020304" pitchFamily="18" charset="0"/>
              </a:rPr>
              <a:t>Random Forest champion</a:t>
            </a:r>
            <a:endParaRPr lang="en-US" sz="1350" dirty="0">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4"/>
          <a:stretch>
            <a:fillRect/>
          </a:stretch>
        </p:blipFill>
        <p:spPr>
          <a:xfrm>
            <a:off x="12295051" y="304800"/>
            <a:ext cx="1578429" cy="105591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781</Words>
  <Application>Microsoft Office PowerPoint</Application>
  <PresentationFormat>Custom</PresentationFormat>
  <Paragraphs>124</Paragraphs>
  <Slides>13</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vt:i4>
      </vt:variant>
    </vt:vector>
  </HeadingPairs>
  <TitlesOfParts>
    <vt:vector size="22" baseType="lpstr">
      <vt:lpstr>Arial</vt:lpstr>
      <vt:lpstr>Anantason Bold</vt:lpstr>
      <vt:lpstr>Calibri</vt:lpstr>
      <vt:lpstr>Lato</vt:lpstr>
      <vt:lpstr>Gelasio</vt:lpstr>
      <vt:lpstr>Times New Roman</vt:lpstr>
      <vt:lpstr>Gelasio Light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Nammu</dc:creator>
  <cp:lastModifiedBy>Lenovo</cp:lastModifiedBy>
  <cp:revision>9</cp:revision>
  <dcterms:created xsi:type="dcterms:W3CDTF">2025-09-25T03:49:00Z</dcterms:created>
  <dcterms:modified xsi:type="dcterms:W3CDTF">2025-11-11T04:58:29Z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7DE7A0E811E345DA881E0AEC9E9ADCA7_13</vt:lpwstr>
  </property>
  <property fmtid="{D5CDD505-2E9C-101B-9397-08002B2CF9AE}" pid="3" name="KSOProductBuildVer">
    <vt:lpwstr>1033-12.2.0.22549</vt:lpwstr>
  </property>
</Properties>
</file>